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74" r:id="rId3"/>
    <p:sldId id="275" r:id="rId4"/>
    <p:sldId id="270" r:id="rId5"/>
    <p:sldId id="258" r:id="rId6"/>
    <p:sldId id="257" r:id="rId7"/>
    <p:sldId id="260" r:id="rId8"/>
    <p:sldId id="259" r:id="rId9"/>
    <p:sldId id="261" r:id="rId10"/>
    <p:sldId id="276" r:id="rId11"/>
    <p:sldId id="273" r:id="rId12"/>
    <p:sldId id="269" r:id="rId13"/>
    <p:sldId id="264" r:id="rId14"/>
    <p:sldId id="277" r:id="rId15"/>
    <p:sldId id="267" r:id="rId16"/>
    <p:sldId id="265" r:id="rId17"/>
    <p:sldId id="262" r:id="rId18"/>
    <p:sldId id="263" r:id="rId19"/>
    <p:sldId id="278" r:id="rId20"/>
    <p:sldId id="266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29" autoAdjust="0"/>
    <p:restoredTop sz="94660"/>
  </p:normalViewPr>
  <p:slideViewPr>
    <p:cSldViewPr snapToGrid="0">
      <p:cViewPr varScale="1">
        <p:scale>
          <a:sx n="78" d="100"/>
          <a:sy n="78" d="100"/>
        </p:scale>
        <p:origin x="89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FC0FD7-ABC7-498C-BFA6-AB4F693AADC2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43979-39EE-46A8-89DE-A9604694FA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840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D43979-39EE-46A8-89DE-A9604694FAF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488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3585-77A4-482C-AAF0-5ADA03C33AF2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F3C0767C-9CB2-4F73-BA74-6574314F01F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8770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3585-77A4-482C-AAF0-5ADA03C33AF2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0767C-9CB2-4F73-BA74-6574314F01F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4123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3585-77A4-482C-AAF0-5ADA03C33AF2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0767C-9CB2-4F73-BA74-6574314F01F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5552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3585-77A4-482C-AAF0-5ADA03C33AF2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0767C-9CB2-4F73-BA74-6574314F01F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455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3585-77A4-482C-AAF0-5ADA03C33AF2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0767C-9CB2-4F73-BA74-6574314F01F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8340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3585-77A4-482C-AAF0-5ADA03C33AF2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0767C-9CB2-4F73-BA74-6574314F01F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5070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3585-77A4-482C-AAF0-5ADA03C33AF2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0767C-9CB2-4F73-BA74-6574314F01F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3662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3585-77A4-482C-AAF0-5ADA03C33AF2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0767C-9CB2-4F73-BA74-6574314F01F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133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3585-77A4-482C-AAF0-5ADA03C33AF2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0767C-9CB2-4F73-BA74-6574314F01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509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3585-77A4-482C-AAF0-5ADA03C33AF2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0767C-9CB2-4F73-BA74-6574314F01F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9194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7ECB3585-77A4-482C-AAF0-5ADA03C33AF2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0767C-9CB2-4F73-BA74-6574314F01F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5483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B3585-77A4-482C-AAF0-5ADA03C33AF2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F3C0767C-9CB2-4F73-BA74-6574314F01F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2879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Powers-dpowers@cfsny.org" TargetMode="External"/><Relationship Id="rId2" Type="http://schemas.openxmlformats.org/officeDocument/2006/relationships/hyperlink" Target="mailto:Collins-dcollins@cfsny.or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thill@cfsny.org" TargetMode="External"/><Relationship Id="rId4" Type="http://schemas.openxmlformats.org/officeDocument/2006/relationships/hyperlink" Target="mailto:cperera@cfsny.or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ne in a crowd">
            <a:extLst>
              <a:ext uri="{FF2B5EF4-FFF2-40B4-BE49-F238E27FC236}">
                <a16:creationId xmlns:a16="http://schemas.microsoft.com/office/drawing/2014/main" id="{D62FE9B4-E188-5704-A125-3A3242346C2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8505" r="-1" b="16492"/>
          <a:stretch/>
        </p:blipFill>
        <p:spPr>
          <a:xfrm>
            <a:off x="2" y="10"/>
            <a:ext cx="12191695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A0FFA78-985C-4F50-B21A-77045C7DF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6786" y="3064931"/>
            <a:ext cx="8295215" cy="2488568"/>
          </a:xfrm>
          <a:prstGeom prst="rect">
            <a:avLst/>
          </a:prstGeom>
          <a:solidFill>
            <a:srgbClr val="000001">
              <a:alpha val="7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07ECD2-3380-A13D-B5FC-12F30991D3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65511" y="3236470"/>
            <a:ext cx="6832500" cy="1252601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FFFFFE"/>
                </a:solidFill>
              </a:rPr>
              <a:t>"Empowering Abilities: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9DA919-08D9-A5CC-F889-040B1EB1E6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5511" y="4669144"/>
            <a:ext cx="6832499" cy="716529"/>
          </a:xfrm>
        </p:spPr>
        <p:txBody>
          <a:bodyPr>
            <a:normAutofit/>
          </a:bodyPr>
          <a:lstStyle/>
          <a:p>
            <a:r>
              <a:rPr lang="en-US" sz="1600" dirty="0">
                <a:solidFill>
                  <a:srgbClr val="FFFFFE"/>
                </a:solidFill>
              </a:rPr>
              <a:t>Celebrating Employment for People with Disabilities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5409EC7-69B1-45CC-8FB7-1964C1AB67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65509" y="4666480"/>
            <a:ext cx="6832499" cy="0"/>
          </a:xfrm>
          <a:prstGeom prst="line">
            <a:avLst/>
          </a:prstGeom>
          <a:ln w="31750">
            <a:solidFill>
              <a:srgbClr val="B38F6B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6285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49636-69A2-DF3D-A4E4-F2D7DD3F6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dirty="0"/>
              <a:t>What are your employment goals?</a:t>
            </a:r>
            <a:br>
              <a:rPr lang="en-US" sz="2400" dirty="0"/>
            </a:br>
            <a:r>
              <a:rPr lang="en-US" sz="2400" dirty="0"/>
              <a:t>What skills do you need to gain and maintain employment?</a:t>
            </a:r>
            <a:br>
              <a:rPr lang="en-US" sz="3200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58D56-5B71-F0CE-AD02-582514225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916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ife-career-employability-soft-skills-infographic-final">
            <a:extLst>
              <a:ext uri="{FF2B5EF4-FFF2-40B4-BE49-F238E27FC236}">
                <a16:creationId xmlns:a16="http://schemas.microsoft.com/office/drawing/2014/main" id="{61CF6FE8-EA52-765F-2F29-29EDD992E5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066" y="226141"/>
            <a:ext cx="9704438" cy="5906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8057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DFA3C-038D-5BEB-9F07-106E87874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“Pathways to employment” </a:t>
            </a:r>
            <a:br>
              <a:rPr lang="en-US" dirty="0"/>
            </a:br>
            <a:r>
              <a:rPr lang="en-US" dirty="0"/>
              <a:t>through supports and services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1D0B2F-05F3-30D8-FFDD-F40944793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Life Skills </a:t>
            </a:r>
          </a:p>
          <a:p>
            <a:pPr lvl="1"/>
            <a:r>
              <a:rPr lang="en-US" dirty="0"/>
              <a:t>Day Habilitation/Community Habilitation </a:t>
            </a:r>
          </a:p>
          <a:p>
            <a:pPr marL="0" indent="0">
              <a:buNone/>
            </a:pPr>
            <a:r>
              <a:rPr lang="en-US" dirty="0"/>
              <a:t>Employability Skills </a:t>
            </a:r>
          </a:p>
          <a:p>
            <a:pPr lvl="1"/>
            <a:r>
              <a:rPr lang="en-US" dirty="0"/>
              <a:t>Community Based Prevoc</a:t>
            </a:r>
          </a:p>
          <a:p>
            <a:pPr lvl="1"/>
            <a:r>
              <a:rPr lang="en-US" dirty="0"/>
              <a:t>Pathways to Employment </a:t>
            </a:r>
          </a:p>
          <a:p>
            <a:pPr lvl="1"/>
            <a:r>
              <a:rPr lang="en-US" dirty="0"/>
              <a:t>Employment Training Program (ETP)</a:t>
            </a:r>
          </a:p>
          <a:p>
            <a:pPr lvl="1"/>
            <a:r>
              <a:rPr lang="en-US" dirty="0"/>
              <a:t>Supported Employment </a:t>
            </a:r>
          </a:p>
        </p:txBody>
      </p:sp>
    </p:spTree>
    <p:extLst>
      <p:ext uri="{BB962C8B-B14F-4D97-AF65-F5344CB8AC3E}">
        <p14:creationId xmlns:p14="http://schemas.microsoft.com/office/powerpoint/2010/main" val="25808685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6DE4F-2580-568C-B54D-46131099A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What’s happening at CFS?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7D79E-9039-7963-2DB9-B42E65ACF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Present Program Offerings</a:t>
            </a:r>
          </a:p>
          <a:p>
            <a:pPr marL="0" indent="0">
              <a:buNone/>
            </a:pPr>
            <a:r>
              <a:rPr lang="en-US" dirty="0"/>
              <a:t>Day Habilitation/Community Habilitation</a:t>
            </a:r>
          </a:p>
          <a:p>
            <a:pPr marL="0" indent="0">
              <a:buNone/>
            </a:pPr>
            <a:r>
              <a:rPr lang="en-US" dirty="0"/>
              <a:t>Supported Employment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New Program Offerings </a:t>
            </a:r>
          </a:p>
          <a:p>
            <a:pPr marL="0" indent="0">
              <a:buNone/>
            </a:pPr>
            <a:r>
              <a:rPr lang="en-US" dirty="0"/>
              <a:t>Community-Based Prevocational Services</a:t>
            </a:r>
          </a:p>
          <a:p>
            <a:pPr marL="0" indent="0">
              <a:buNone/>
            </a:pPr>
            <a:r>
              <a:rPr lang="en-US" dirty="0"/>
              <a:t>ETP-Employee Training Program</a:t>
            </a:r>
          </a:p>
        </p:txBody>
      </p:sp>
    </p:spTree>
    <p:extLst>
      <p:ext uri="{BB962C8B-B14F-4D97-AF65-F5344CB8AC3E}">
        <p14:creationId xmlns:p14="http://schemas.microsoft.com/office/powerpoint/2010/main" val="40056308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442AE-4C57-D512-0743-046AB5507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en-US" dirty="0"/>
            </a:br>
            <a:r>
              <a:rPr lang="en-US" dirty="0"/>
              <a:t>Day habilitation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81635EA-21D3-82A9-5911-B7BDFAA10B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347019" y="1956078"/>
            <a:ext cx="10579510" cy="3816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1600" dirty="0"/>
              <a:t>S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tructured activities focusing on skill-building and personal development.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Key Features: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Activities that promote social interaction and inclusion.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kumimoji="0" lang="en-US" alt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Skill Developments May Include </a:t>
            </a:r>
            <a:r>
              <a:rPr lang="en-US" altLang="en-US" sz="1600" dirty="0"/>
              <a:t>Academic,  Time Management, 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Traveling,  </a:t>
            </a:r>
            <a:r>
              <a:rPr lang="en-US" altLang="en-US" sz="1600" dirty="0"/>
              <a:t>Communication and Socialization,  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Health and Safety and </a:t>
            </a:r>
            <a:r>
              <a:rPr lang="en-US" altLang="en-US" sz="1600" dirty="0"/>
              <a:t>Money Management 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kumimoji="0" lang="en-US" alt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Can include vocational training to enhance independence and readiness for employment.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Benefits: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Enhances daily living skills and prepares individuals for future employment opportunities.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Fosters a sense of community and belonging.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7943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259F6-729D-6E03-1B96-D295CE8C5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en-US" dirty="0"/>
            </a:br>
            <a:r>
              <a:rPr lang="en-US" dirty="0"/>
              <a:t>Community Habilitation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586A90-FC1B-3670-1491-C07598266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Program objective to help participants develop skills and achieve greater independence.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Key Features: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Services are tailored to the individual's needs and goals, focusing on skill development in daily living, socialization, and community integration.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/>
              <a:t>Skill Development Areas:</a:t>
            </a:r>
            <a:r>
              <a:rPr lang="en-US" dirty="0"/>
              <a:t> Areas may include personal care (personal hygiene, dressing etc.), communication, cooking, budgeting, and community engagement.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Benefits: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Enhances quality of life and fosters independence.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Encourages participation in community activities and social interactions.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Provides opportunities for individuals to build relationships and develop social skills.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1017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15CFA-4798-10D9-B332-24CEED79B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en-US" dirty="0"/>
            </a:br>
            <a:r>
              <a:rPr lang="en-US" dirty="0"/>
              <a:t>Extended Supported Employment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95491-F520-EA1F-8A2F-6C8F3E99A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Designed for individuals who already have a job.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Provides ongoing support to ensure job retention and satisfaction.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Focus on helping individuals maintain employment and grow in their careers.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Key Features: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Job coaching, advocacy, and on-site support.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Encourages self-sufficiency in the workplace.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2800" dirty="0">
                <a:latin typeface="Arial" panose="020B0604020202020204" pitchFamily="34" charset="0"/>
              </a:rPr>
              <a:t>May also be used to assist individuals to maintain their own business.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5557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BF3FC-0440-2EDD-7F84-ED6FB3898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CBPV</a:t>
            </a:r>
            <a:br>
              <a:rPr lang="en-US" dirty="0"/>
            </a:br>
            <a:r>
              <a:rPr lang="en-US" dirty="0"/>
              <a:t>Community-Based Prevocational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B9C55-68EF-9401-C26E-3F060F37B1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What is Prevocational Service?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 preparatory program aimed at preparing participants for </a:t>
            </a:r>
            <a:r>
              <a:rPr lang="en-US" altLang="en-US" sz="2800" dirty="0">
                <a:latin typeface="Arial" panose="020B0604020202020204" pitchFamily="34" charset="0"/>
              </a:rPr>
              <a:t>competitive integrated employment through the development of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work readiness skills. (skills building)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Focus on </a:t>
            </a:r>
            <a:r>
              <a:rPr lang="en-US" altLang="en-US" sz="2800" dirty="0">
                <a:latin typeface="Arial" panose="020B0604020202020204" pitchFamily="34" charset="0"/>
              </a:rPr>
              <a:t>areas such as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improving communication, social skills, time management, and task completion.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Community-Based Approach: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Emphasizes skills development in real-world community settings rather than in simulated environments.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2800" dirty="0">
                <a:latin typeface="Arial" panose="020B0604020202020204" pitchFamily="34" charset="0"/>
              </a:rPr>
              <a:t>Group and Individualized support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Job Club	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Discovery 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kumimoji="0" lang="en-US" alt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2800" dirty="0">
                <a:latin typeface="Arial" panose="020B0604020202020204" pitchFamily="34" charset="0"/>
              </a:rPr>
              <a:t>Volunteer Opportunities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6750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35C95-F6BF-5455-8603-87598D92E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en-US" dirty="0"/>
            </a:br>
            <a:r>
              <a:rPr lang="en-US" dirty="0"/>
              <a:t>ETP-Employee Training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03936-36D1-F517-73DF-8E1B772FF9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What is the Employee Training Program?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Provides hands-on training to enhance specific work-related skills.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Participants engage in tailored training (paid internship) that prepares them for specific jobs or industries.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Helps individuals develop competencies to transition into competitive employment.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Focus Areas: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Paid internship with aim to lead to competitive employment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Job matching based on individual interests and skills.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Collaboration with local businesses to create internship and job placement opportunities.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9956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C4102-50E6-3F98-793F-1C5DAC18E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Questions/Comments</a:t>
            </a:r>
          </a:p>
        </p:txBody>
      </p:sp>
    </p:spTree>
    <p:extLst>
      <p:ext uri="{BB962C8B-B14F-4D97-AF65-F5344CB8AC3E}">
        <p14:creationId xmlns:p14="http://schemas.microsoft.com/office/powerpoint/2010/main" val="1389872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68957-1491-822A-DCF0-89A2A7803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National employment month </a:t>
            </a:r>
            <a:br>
              <a:rPr lang="en-US" dirty="0"/>
            </a:br>
            <a:r>
              <a:rPr lang="en-US" dirty="0"/>
              <a:t>for people with disabilities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B972B-577B-0290-C235-97B45E02EC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Raises awareness about the unique skills and talents individuals with disabilities bring to the workforce, </a:t>
            </a:r>
          </a:p>
          <a:p>
            <a:r>
              <a:rPr lang="en-US" sz="2800" dirty="0"/>
              <a:t>Promote initiatives that reduce employment barriers. </a:t>
            </a:r>
          </a:p>
          <a:p>
            <a:r>
              <a:rPr lang="en-US" sz="2800" dirty="0"/>
              <a:t>Highlights the importance of creating inclusive workplaces and providing equal job opportunities for all. </a:t>
            </a:r>
          </a:p>
        </p:txBody>
      </p:sp>
    </p:spTree>
    <p:extLst>
      <p:ext uri="{BB962C8B-B14F-4D97-AF65-F5344CB8AC3E}">
        <p14:creationId xmlns:p14="http://schemas.microsoft.com/office/powerpoint/2010/main" val="9637421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AF27A-F3C4-FE4A-D8D5-0AAE8424C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CONTACT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F85DD-AF96-4BDE-E718-7CE450FED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/>
              <a:t>Diana </a:t>
            </a:r>
            <a:r>
              <a:rPr lang="en-US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Collins-dcollins@cfsny.org</a:t>
            </a:r>
            <a:endParaRPr lang="en-US" u="sng" dirty="0"/>
          </a:p>
          <a:p>
            <a:r>
              <a:rPr lang="en-US" u="sng" dirty="0"/>
              <a:t>Danielle </a:t>
            </a:r>
            <a:r>
              <a:rPr lang="en-US" u="sng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Powers-dpowers@cfsny.org</a:t>
            </a:r>
            <a:r>
              <a:rPr lang="en-US" u="sng" dirty="0"/>
              <a:t> ​</a:t>
            </a:r>
          </a:p>
          <a:p>
            <a:r>
              <a:rPr lang="en-US" u="sng" dirty="0"/>
              <a:t>Cristina Perera- </a:t>
            </a:r>
            <a:r>
              <a:rPr lang="en-US" u="sng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cperera@cfsny.org</a:t>
            </a:r>
            <a:endParaRPr lang="en-US" u="sng" dirty="0"/>
          </a:p>
          <a:p>
            <a:r>
              <a:rPr lang="en-US" u="sng" dirty="0"/>
              <a:t>Tamiko Hill-</a:t>
            </a:r>
            <a:r>
              <a:rPr lang="en-US" u="sng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thill@cfsny.org</a:t>
            </a:r>
            <a:endParaRPr lang="en-US" u="sng" dirty="0"/>
          </a:p>
          <a:p>
            <a:r>
              <a:rPr lang="en-US" u="sng" dirty="0"/>
              <a:t>Yolanda Rodriguez- yrodriguez@cfsny.org</a:t>
            </a:r>
          </a:p>
        </p:txBody>
      </p:sp>
    </p:spTree>
    <p:extLst>
      <p:ext uri="{BB962C8B-B14F-4D97-AF65-F5344CB8AC3E}">
        <p14:creationId xmlns:p14="http://schemas.microsoft.com/office/powerpoint/2010/main" val="2633158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0DE8AB-4BAE-25EF-7432-A3B992684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1747" y="1868248"/>
            <a:ext cx="9603275" cy="3450613"/>
          </a:xfrm>
        </p:spPr>
        <p:txBody>
          <a:bodyPr/>
          <a:lstStyle/>
          <a:p>
            <a:r>
              <a:rPr lang="en-US" sz="2400" dirty="0"/>
              <a:t>Benefits of employment </a:t>
            </a:r>
          </a:p>
          <a:p>
            <a:r>
              <a:rPr lang="en-US" sz="2400" dirty="0"/>
              <a:t>Rates of Employment </a:t>
            </a:r>
          </a:p>
          <a:p>
            <a:r>
              <a:rPr lang="en-US" sz="2400" dirty="0"/>
              <a:t>New York State and The Center for Family Supports’ commitment to improving employment outcomes for the people we support.</a:t>
            </a:r>
          </a:p>
          <a:p>
            <a:r>
              <a:rPr lang="en-US" sz="2400" dirty="0"/>
              <a:t>Types of services available</a:t>
            </a:r>
          </a:p>
          <a:p>
            <a:r>
              <a:rPr lang="en-US" sz="2400" dirty="0"/>
              <a:t>Open discussion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A92B951-D095-F39A-22C7-47A71E009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pPr algn="ctr"/>
            <a:br>
              <a:rPr lang="en-US" dirty="0"/>
            </a:br>
            <a:r>
              <a:rPr lang="en-US" dirty="0"/>
              <a:t>objectives</a:t>
            </a:r>
          </a:p>
        </p:txBody>
      </p:sp>
    </p:spTree>
    <p:extLst>
      <p:ext uri="{BB962C8B-B14F-4D97-AF65-F5344CB8AC3E}">
        <p14:creationId xmlns:p14="http://schemas.microsoft.com/office/powerpoint/2010/main" val="559169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7F9BF-21EE-15F8-87FE-47855F8BC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some benefits to employment?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E11D6-58AC-8374-4A20-4AE5C6C0E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661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A37C1-861D-1307-69C9-DF16C68CE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BENEFITs OF EMPLOYMENT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F0F29-90D4-89EA-88B3-EE00579770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400" dirty="0"/>
              <a:t>Employment offers significant financial and social benefits. </a:t>
            </a:r>
          </a:p>
          <a:p>
            <a:r>
              <a:rPr lang="en-US" sz="2400" dirty="0"/>
              <a:t>Source of Income</a:t>
            </a:r>
          </a:p>
          <a:p>
            <a:r>
              <a:rPr lang="en-US" sz="2400" dirty="0"/>
              <a:t>Financial Independence</a:t>
            </a:r>
          </a:p>
          <a:p>
            <a:r>
              <a:rPr lang="en-US" sz="2400" dirty="0"/>
              <a:t>Inclusion</a:t>
            </a:r>
          </a:p>
          <a:p>
            <a:r>
              <a:rPr lang="en-US" sz="2400" dirty="0"/>
              <a:t>Increased Self Esteem</a:t>
            </a:r>
          </a:p>
          <a:p>
            <a:r>
              <a:rPr lang="en-US" sz="2400" dirty="0"/>
              <a:t>Community Engagement</a:t>
            </a:r>
          </a:p>
          <a:p>
            <a:r>
              <a:rPr lang="en-US" sz="2400" dirty="0"/>
              <a:t>Develop meaningful relationships </a:t>
            </a:r>
          </a:p>
          <a:p>
            <a:r>
              <a:rPr lang="en-US" sz="2400" dirty="0"/>
              <a:t>Social Roles </a:t>
            </a:r>
          </a:p>
        </p:txBody>
      </p:sp>
    </p:spTree>
    <p:extLst>
      <p:ext uri="{BB962C8B-B14F-4D97-AF65-F5344CB8AC3E}">
        <p14:creationId xmlns:p14="http://schemas.microsoft.com/office/powerpoint/2010/main" val="181802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DDAB9-75D5-40E1-374B-D0AF371D8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dirty="0"/>
            </a:br>
            <a:r>
              <a:rPr lang="en-US" dirty="0"/>
              <a:t>Employment stats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0F45E-B4CE-040F-C67B-43C24155AD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400" b="1" i="1" dirty="0"/>
              <a:t>Access to jobs remain unequal!!</a:t>
            </a:r>
          </a:p>
          <a:p>
            <a:pPr marL="0" indent="0">
              <a:buNone/>
            </a:pPr>
            <a:r>
              <a:rPr lang="en-US" sz="2400" b="1" dirty="0"/>
              <a:t>U.S. Employment Statistics: </a:t>
            </a:r>
          </a:p>
          <a:p>
            <a:pPr lvl="1"/>
            <a:r>
              <a:rPr lang="en-US" sz="2000" dirty="0"/>
              <a:t>19.1% of individuals with disabilities were employed in 2022.</a:t>
            </a:r>
          </a:p>
          <a:p>
            <a:pPr lvl="1"/>
            <a:r>
              <a:rPr lang="en-US" sz="2200" dirty="0"/>
              <a:t>63.7% of individuals without disabilities were employed during the same period</a:t>
            </a:r>
          </a:p>
          <a:p>
            <a:pPr marL="0" indent="0">
              <a:buNone/>
            </a:pPr>
            <a:r>
              <a:rPr lang="en-US" sz="2600" b="1" dirty="0"/>
              <a:t>New York State Statistics: </a:t>
            </a:r>
          </a:p>
          <a:p>
            <a:pPr lvl="1"/>
            <a:r>
              <a:rPr lang="en-US" sz="2200" dirty="0"/>
              <a:t>35% of individuals with disabilities in NY are employed</a:t>
            </a:r>
          </a:p>
          <a:p>
            <a:pPr lvl="1"/>
            <a:r>
              <a:rPr lang="en-US" sz="2200" dirty="0"/>
              <a:t>65% of those without disabilities are employed</a:t>
            </a:r>
          </a:p>
          <a:p>
            <a:pPr marL="0" indent="0">
              <a:buNone/>
            </a:pPr>
            <a:r>
              <a:rPr lang="en-US" sz="2400" dirty="0"/>
              <a:t>Barriers include discrimination, lack of employment opportunities and accessibility challenges. </a:t>
            </a:r>
          </a:p>
          <a:p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92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1C5C7-E328-0172-5243-D0F02FEFB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kern="1200" dirty="0">
                <a:latin typeface="+mj-lt"/>
                <a:ea typeface="+mj-ea"/>
                <a:cs typeface="+mj-cs"/>
              </a:rPr>
              <a:t>New York State</a:t>
            </a:r>
            <a:br>
              <a:rPr lang="en-US" sz="4400" kern="1200" dirty="0">
                <a:latin typeface="+mj-lt"/>
                <a:ea typeface="+mj-ea"/>
                <a:cs typeface="+mj-cs"/>
              </a:rPr>
            </a:br>
            <a:r>
              <a:rPr lang="en-US" sz="4400" kern="1200" dirty="0">
                <a:latin typeface="+mj-lt"/>
                <a:ea typeface="+mj-ea"/>
                <a:cs typeface="+mj-cs"/>
              </a:rPr>
              <a:t>Employment First State (2014)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1BB882-9DD6-FDCF-4DFD-FB5ABC714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2"/>
                </a:solidFill>
              </a:rPr>
              <a:t>What is Employment First?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A policy commitment to making employment the first and preferred option for individuals with disabilities.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Focuses on developing opportunities for all New Yorkers with disabilities to achieve meaningful employment.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956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35A0E809-6A12-9608-9602-3655CE6975F0}"/>
              </a:ext>
            </a:extLst>
          </p:cNvPr>
          <p:cNvGrpSpPr/>
          <p:nvPr/>
        </p:nvGrpSpPr>
        <p:grpSpPr>
          <a:xfrm>
            <a:off x="0" y="265471"/>
            <a:ext cx="11847871" cy="5751871"/>
            <a:chOff x="0" y="-970891"/>
            <a:chExt cx="2682240" cy="2980018"/>
          </a:xfrm>
        </p:grpSpPr>
        <p:sp>
          <p:nvSpPr>
            <p:cNvPr id="5" name="Shape 52701">
              <a:extLst>
                <a:ext uri="{FF2B5EF4-FFF2-40B4-BE49-F238E27FC236}">
                  <a16:creationId xmlns:a16="http://schemas.microsoft.com/office/drawing/2014/main" id="{4341BF48-C0C2-B9DE-FB31-93E5949260E2}"/>
                </a:ext>
              </a:extLst>
            </p:cNvPr>
            <p:cNvSpPr/>
            <p:nvPr/>
          </p:nvSpPr>
          <p:spPr>
            <a:xfrm>
              <a:off x="0" y="0"/>
              <a:ext cx="2682240" cy="2009127"/>
            </a:xfrm>
            <a:custGeom>
              <a:avLst/>
              <a:gdLst/>
              <a:ahLst/>
              <a:cxnLst/>
              <a:rect l="0" t="0" r="0" b="0"/>
              <a:pathLst>
                <a:path w="2682240" h="2009127">
                  <a:moveTo>
                    <a:pt x="0" y="0"/>
                  </a:moveTo>
                  <a:lnTo>
                    <a:pt x="2682240" y="0"/>
                  </a:lnTo>
                  <a:lnTo>
                    <a:pt x="2682240" y="2009127"/>
                  </a:lnTo>
                  <a:lnTo>
                    <a:pt x="0" y="2009127"/>
                  </a:lnTo>
                  <a:lnTo>
                    <a:pt x="0" y="0"/>
                  </a:lnTo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E67C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6" name="Shape 52702">
              <a:extLst>
                <a:ext uri="{FF2B5EF4-FFF2-40B4-BE49-F238E27FC236}">
                  <a16:creationId xmlns:a16="http://schemas.microsoft.com/office/drawing/2014/main" id="{38019364-4994-9573-708A-866E47216118}"/>
                </a:ext>
              </a:extLst>
            </p:cNvPr>
            <p:cNvSpPr/>
            <p:nvPr/>
          </p:nvSpPr>
          <p:spPr>
            <a:xfrm>
              <a:off x="53340" y="53327"/>
              <a:ext cx="2575560" cy="1905381"/>
            </a:xfrm>
            <a:custGeom>
              <a:avLst/>
              <a:gdLst/>
              <a:ahLst/>
              <a:cxnLst/>
              <a:rect l="0" t="0" r="0" b="0"/>
              <a:pathLst>
                <a:path w="2575560" h="1905381">
                  <a:moveTo>
                    <a:pt x="0" y="0"/>
                  </a:moveTo>
                  <a:lnTo>
                    <a:pt x="2575560" y="0"/>
                  </a:lnTo>
                  <a:lnTo>
                    <a:pt x="2575560" y="1905381"/>
                  </a:lnTo>
                  <a:lnTo>
                    <a:pt x="0" y="1905381"/>
                  </a:lnTo>
                  <a:lnTo>
                    <a:pt x="0" y="0"/>
                  </a:lnTo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 dirty="0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92764ABE-AAF5-0267-8F5F-51B8A7AFF008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71120" y="-970891"/>
              <a:ext cx="2545080" cy="289149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55225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A95FE-0F04-8A35-6198-CFB188CF3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CFS 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53D6A6-F137-C44F-CAF6-BB18823D7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800" dirty="0">
                <a:latin typeface="Arial" panose="020B0604020202020204" pitchFamily="34" charset="0"/>
              </a:rPr>
              <a:t>CFS is d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edicated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to meeting NY State's Employment First mandate by expanding employment opportunities and support.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Goal: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Promote independence through meaningful employment Help the people we support achieve long-term employment success.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86200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134</TotalTime>
  <Words>799</Words>
  <Application>Microsoft Office PowerPoint</Application>
  <PresentationFormat>Widescreen</PresentationFormat>
  <Paragraphs>123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Aptos</vt:lpstr>
      <vt:lpstr>Arial</vt:lpstr>
      <vt:lpstr>Gill Sans MT</vt:lpstr>
      <vt:lpstr>Gallery</vt:lpstr>
      <vt:lpstr>"Empowering Abilities:</vt:lpstr>
      <vt:lpstr>National employment month  for people with disabilities</vt:lpstr>
      <vt:lpstr> objectives</vt:lpstr>
      <vt:lpstr>What are some benefits to employment? </vt:lpstr>
      <vt:lpstr>BENEFITs OF EMPLOYMENT </vt:lpstr>
      <vt:lpstr> Employment stats</vt:lpstr>
      <vt:lpstr>New York State Employment First State (2014)</vt:lpstr>
      <vt:lpstr>PowerPoint Presentation</vt:lpstr>
      <vt:lpstr>CFS MISSION</vt:lpstr>
      <vt:lpstr>What are your employment goals? What skills do you need to gain and maintain employment? </vt:lpstr>
      <vt:lpstr>PowerPoint Presentation</vt:lpstr>
      <vt:lpstr>“Pathways to employment”  through supports and services </vt:lpstr>
      <vt:lpstr>What’s happening at CFS?</vt:lpstr>
      <vt:lpstr> Day habilitation </vt:lpstr>
      <vt:lpstr> Community Habilitation </vt:lpstr>
      <vt:lpstr> Extended Supported Employment</vt:lpstr>
      <vt:lpstr>CBPV Community-Based Prevocational Services</vt:lpstr>
      <vt:lpstr> ETP-Employee Training Program</vt:lpstr>
      <vt:lpstr>Questions/Comments</vt:lpstr>
      <vt:lpstr>CONTACT 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Diana Collins</dc:creator>
  <cp:lastModifiedBy>Diana Collins</cp:lastModifiedBy>
  <cp:revision>9</cp:revision>
  <dcterms:created xsi:type="dcterms:W3CDTF">2024-10-23T12:17:58Z</dcterms:created>
  <dcterms:modified xsi:type="dcterms:W3CDTF">2024-10-23T14:32:39Z</dcterms:modified>
</cp:coreProperties>
</file>