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3" r:id="rId21"/>
    <p:sldId id="274" r:id="rId22"/>
    <p:sldId id="275" r:id="rId23"/>
    <p:sldId id="279" r:id="rId24"/>
    <p:sldId id="276" r:id="rId25"/>
    <p:sldId id="280" r:id="rId26"/>
    <p:sldId id="281" r:id="rId27"/>
    <p:sldId id="282" r:id="rId28"/>
    <p:sldId id="283" r:id="rId29"/>
    <p:sldId id="286" r:id="rId30"/>
    <p:sldId id="284" r:id="rId31"/>
    <p:sldId id="285" r:id="rId32"/>
    <p:sldId id="287" r:id="rId33"/>
    <p:sldId id="288" r:id="rId34"/>
    <p:sldId id="289" r:id="rId35"/>
    <p:sldId id="293"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assonline.org/" TargetMode="External"/><Relationship Id="rId2" Type="http://schemas.openxmlformats.org/officeDocument/2006/relationships/hyperlink" Target="https://transition.ruralinstitute.umt.edu/employment/ssa-work-incentives/sample-pass-plans/" TargetMode="External"/><Relationship Id="rId1" Type="http://schemas.openxmlformats.org/officeDocument/2006/relationships/slideLayout" Target="../slideLayouts/slideLayout2.xml"/><Relationship Id="rId5" Type="http://schemas.openxmlformats.org/officeDocument/2006/relationships/hyperlink" Target="https://www.irs.gov/publications/p535" TargetMode="External"/><Relationship Id="rId4" Type="http://schemas.openxmlformats.org/officeDocument/2006/relationships/hyperlink" Target="https://www.ssa.gov/disabilityresearch/wi/pass.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SDRecruitServices@cs.ny.gov" TargetMode="External"/><Relationship Id="rId2" Type="http://schemas.openxmlformats.org/officeDocument/2006/relationships/hyperlink" Target="https://www.cs.ny.gov/rp5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chrome-extension://efaidnbmnnnibpcajpcglclefindmkaj/https:/www.cs.ny.gov/extdocs/forms/55b-c-application-packet.pdf?v1.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ysinternships.cs.ny.gov/nnyl/" TargetMode="External"/><Relationship Id="rId2" Type="http://schemas.openxmlformats.org/officeDocument/2006/relationships/hyperlink" Target="https://www.cs.ny.gov/jobseeker/" TargetMode="External"/><Relationship Id="rId1" Type="http://schemas.openxmlformats.org/officeDocument/2006/relationships/slideLayout" Target="../slideLayouts/slideLayout2.xml"/><Relationship Id="rId5" Type="http://schemas.openxmlformats.org/officeDocument/2006/relationships/hyperlink" Target="https://dol.ny.gov/career-centers" TargetMode="External"/><Relationship Id="rId4" Type="http://schemas.openxmlformats.org/officeDocument/2006/relationships/hyperlink" Target="https://careermobilityoffice.cs.ny.gov/cmo/goti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LaShann.Frasier@cs.ny.gov" TargetMode="External"/><Relationship Id="rId2" Type="http://schemas.openxmlformats.org/officeDocument/2006/relationships/hyperlink" Target="mailto:Nichole.Harden@cs.ny.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cces.nysed.gov/vr/public-employer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9858-5463-4A0F-AEEA-22E423D3925E}"/>
              </a:ext>
            </a:extLst>
          </p:cNvPr>
          <p:cNvSpPr>
            <a:spLocks noGrp="1"/>
          </p:cNvSpPr>
          <p:nvPr>
            <p:ph type="ctrTitle"/>
          </p:nvPr>
        </p:nvSpPr>
        <p:spPr>
          <a:xfrm>
            <a:off x="1751012" y="1600201"/>
            <a:ext cx="8689976" cy="1819920"/>
          </a:xfrm>
        </p:spPr>
        <p:txBody>
          <a:bodyPr>
            <a:noAutofit/>
          </a:bodyPr>
          <a:lstStyle/>
          <a:p>
            <a:r>
              <a:rPr lang="en-US" altLang="en-US" sz="7200" dirty="0">
                <a:latin typeface="Arial" panose="020B0604020202020204" pitchFamily="34" charset="0"/>
                <a:cs typeface="Arial" panose="020B0604020202020204" pitchFamily="34" charset="0"/>
              </a:rPr>
              <a:t>FINANCIAL EDUCATION</a:t>
            </a:r>
            <a:endParaRPr lang="en-US" sz="7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FA5EDDC-A327-43D3-BF5B-350C69D32F22}"/>
              </a:ext>
            </a:extLst>
          </p:cNvPr>
          <p:cNvSpPr>
            <a:spLocks noGrp="1"/>
          </p:cNvSpPr>
          <p:nvPr>
            <p:ph type="subTitle" idx="1"/>
          </p:nvPr>
        </p:nvSpPr>
        <p:spPr/>
        <p:txBody>
          <a:bodyPr>
            <a:noAutofit/>
          </a:bodyPr>
          <a:lstStyle/>
          <a:p>
            <a:r>
              <a:rPr lang="en-US" sz="3600" b="1" dirty="0">
                <a:latin typeface="Arial" panose="020B0604020202020204" pitchFamily="34" charset="0"/>
                <a:cs typeface="Arial" panose="020B0604020202020204" pitchFamily="34" charset="0"/>
              </a:rPr>
              <a:t>MONEY</a:t>
            </a:r>
          </a:p>
          <a:p>
            <a:r>
              <a:rPr lang="en-US" sz="3600" b="1" dirty="0">
                <a:latin typeface="Arial" panose="020B0604020202020204" pitchFamily="34" charset="0"/>
                <a:cs typeface="Arial" panose="020B0604020202020204" pitchFamily="34" charset="0"/>
              </a:rPr>
              <a:t>MANAGEMENT</a:t>
            </a:r>
          </a:p>
        </p:txBody>
      </p:sp>
      <p:sp>
        <p:nvSpPr>
          <p:cNvPr id="5" name="TextBox 4">
            <a:extLst>
              <a:ext uri="{FF2B5EF4-FFF2-40B4-BE49-F238E27FC236}">
                <a16:creationId xmlns:a16="http://schemas.microsoft.com/office/drawing/2014/main" id="{A6DF810A-1110-465F-B3E9-2844EEB1C201}"/>
              </a:ext>
            </a:extLst>
          </p:cNvPr>
          <p:cNvSpPr txBox="1"/>
          <p:nvPr/>
        </p:nvSpPr>
        <p:spPr>
          <a:xfrm>
            <a:off x="4253218" y="5872294"/>
            <a:ext cx="3288485"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TIMOTHY ELLIOTT </a:t>
            </a:r>
          </a:p>
        </p:txBody>
      </p:sp>
    </p:spTree>
    <p:extLst>
      <p:ext uri="{BB962C8B-B14F-4D97-AF65-F5344CB8AC3E}">
        <p14:creationId xmlns:p14="http://schemas.microsoft.com/office/powerpoint/2010/main" val="371709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descr="baby-crying.jpg">
            <a:extLst>
              <a:ext uri="{FF2B5EF4-FFF2-40B4-BE49-F238E27FC236}">
                <a16:creationId xmlns:a16="http://schemas.microsoft.com/office/drawing/2014/main" id="{B72D2E4E-FDB7-4129-A072-B46A5C6234CA}"/>
              </a:ext>
            </a:extLst>
          </p:cNvPr>
          <p:cNvPicPr>
            <a:picLocks noChangeAspect="1"/>
          </p:cNvPicPr>
          <p:nvPr/>
        </p:nvPicPr>
        <p:blipFill>
          <a:blip r:embed="rId2"/>
          <a:srcRect/>
          <a:stretch>
            <a:fillRect/>
          </a:stretch>
        </p:blipFill>
        <p:spPr bwMode="auto">
          <a:xfrm rot="21127113">
            <a:off x="1355464" y="587280"/>
            <a:ext cx="4300538" cy="3121025"/>
          </a:xfrm>
          <a:prstGeom prst="rect">
            <a:avLst/>
          </a:prstGeom>
          <a:noFill/>
          <a:ln w="9525">
            <a:noFill/>
            <a:miter lim="800000"/>
            <a:headEnd/>
            <a:tailEnd/>
          </a:ln>
          <a:effectLst>
            <a:outerShdw blurRad="63500" dist="38100" dir="2700000" algn="tl" rotWithShape="0">
              <a:srgbClr val="000000">
                <a:alpha val="39998"/>
              </a:srgbClr>
            </a:outerShdw>
          </a:effectLst>
        </p:spPr>
      </p:pic>
      <p:pic>
        <p:nvPicPr>
          <p:cNvPr id="5" name="Picture Placeholder 9">
            <a:extLst>
              <a:ext uri="{FF2B5EF4-FFF2-40B4-BE49-F238E27FC236}">
                <a16:creationId xmlns:a16="http://schemas.microsoft.com/office/drawing/2014/main" id="{09751D0B-B332-48CF-9235-463EC5351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49" b="6549"/>
          <a:stretch>
            <a:fillRect/>
          </a:stretch>
        </p:blipFill>
        <p:spPr>
          <a:xfrm rot="427684">
            <a:off x="6023771" y="612679"/>
            <a:ext cx="4241800" cy="3070225"/>
          </a:xfrm>
          <a:prstGeom prst="rect">
            <a:avLst/>
          </a:prstGeom>
          <a:effectLst>
            <a:outerShdw dist="38100" dir="2700000" algn="tl" rotWithShape="0">
              <a:srgbClr val="000000">
                <a:alpha val="39998"/>
              </a:srgbClr>
            </a:outerShdw>
          </a:effectLst>
        </p:spPr>
      </p:pic>
      <p:sp>
        <p:nvSpPr>
          <p:cNvPr id="6" name="Rectangle 5">
            <a:extLst>
              <a:ext uri="{FF2B5EF4-FFF2-40B4-BE49-F238E27FC236}">
                <a16:creationId xmlns:a16="http://schemas.microsoft.com/office/drawing/2014/main" id="{4452881E-6D4F-482F-91AB-09C4472305C0}"/>
              </a:ext>
            </a:extLst>
          </p:cNvPr>
          <p:cNvSpPr/>
          <p:nvPr/>
        </p:nvSpPr>
        <p:spPr>
          <a:xfrm>
            <a:off x="2880220" y="3754565"/>
            <a:ext cx="6096000" cy="707886"/>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Will You Control Your Finances or Will They Control You?</a:t>
            </a: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39C9ECC-41FB-466E-859A-F391FB84AF14}"/>
              </a:ext>
            </a:extLst>
          </p:cNvPr>
          <p:cNvSpPr/>
          <p:nvPr/>
        </p:nvSpPr>
        <p:spPr>
          <a:xfrm>
            <a:off x="2139192" y="4621842"/>
            <a:ext cx="7046752" cy="1200329"/>
          </a:xfrm>
          <a:prstGeom prst="rect">
            <a:avLst/>
          </a:prstGeom>
        </p:spPr>
        <p:txBody>
          <a:bodyPr wrap="square">
            <a:spAutoFit/>
          </a:bodyPr>
          <a:lstStyle/>
          <a:p>
            <a:r>
              <a:rPr lang="en-US" altLang="en-US" dirty="0">
                <a:latin typeface="Arial" panose="020B0604020202020204" pitchFamily="34" charset="0"/>
                <a:cs typeface="Arial" panose="020B0604020202020204" pitchFamily="34" charset="0"/>
              </a:rPr>
              <a:t>Money is a “Bad Master”, but it is a “Good Servant”. If you’re spending more than you make, then the money is controlling you. If you spend less than you make &amp; save money, you control the money!!!</a:t>
            </a:r>
          </a:p>
        </p:txBody>
      </p:sp>
    </p:spTree>
    <p:extLst>
      <p:ext uri="{BB962C8B-B14F-4D97-AF65-F5344CB8AC3E}">
        <p14:creationId xmlns:p14="http://schemas.microsoft.com/office/powerpoint/2010/main" val="4210774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0943-EB71-4A01-8BB9-153CC54382A1}"/>
              </a:ext>
            </a:extLst>
          </p:cNvPr>
          <p:cNvSpPr>
            <a:spLocks noGrp="1"/>
          </p:cNvSpPr>
          <p:nvPr>
            <p:ph type="title"/>
          </p:nvPr>
        </p:nvSpPr>
        <p:spPr>
          <a:xfrm>
            <a:off x="913774" y="324903"/>
            <a:ext cx="10364451" cy="992169"/>
          </a:xfrm>
        </p:spPr>
        <p:txBody>
          <a:bodyPr>
            <a:normAutofit/>
          </a:bodyPr>
          <a:lstStyle/>
          <a:p>
            <a:r>
              <a:rPr lang="en-US" altLang="en-US" sz="4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Budgeting Tips</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E710FE-4BA5-449A-9F2D-272055DAF4D3}"/>
              </a:ext>
            </a:extLst>
          </p:cNvPr>
          <p:cNvSpPr>
            <a:spLocks noGrp="1"/>
          </p:cNvSpPr>
          <p:nvPr>
            <p:ph sz="quarter" idx="13"/>
          </p:nvPr>
        </p:nvSpPr>
        <p:spPr>
          <a:xfrm>
            <a:off x="913774" y="1392573"/>
            <a:ext cx="10363826" cy="5140524"/>
          </a:xfrm>
        </p:spPr>
        <p:txBody>
          <a:bodyPr>
            <a:normAutofit fontScale="92500" lnSpcReduction="20000"/>
          </a:bodyPr>
          <a:lstStyle/>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Focus on savings</a:t>
            </a:r>
            <a:r>
              <a:rPr lang="en-US" altLang="en-US" cap="none" dirty="0">
                <a:latin typeface="Arial" panose="020B0604020202020204" pitchFamily="34" charset="0"/>
                <a:cs typeface="Arial" panose="020B0604020202020204" pitchFamily="34" charset="0"/>
              </a:rPr>
              <a:t> – Determine how much you can take from your income &amp; put into savings.</a:t>
            </a:r>
          </a:p>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Use cash</a:t>
            </a:r>
            <a:r>
              <a:rPr lang="en-US" altLang="en-US" cap="none" dirty="0">
                <a:latin typeface="Arial" panose="020B0604020202020204" pitchFamily="34" charset="0"/>
                <a:cs typeface="Arial" panose="020B0604020202020204" pitchFamily="34" charset="0"/>
              </a:rPr>
              <a:t> Instead of credit cards. Try to set aside enough money to last until your next check.</a:t>
            </a:r>
          </a:p>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Pay down your debts</a:t>
            </a:r>
            <a:r>
              <a:rPr lang="en-US" altLang="en-US" cap="none" dirty="0">
                <a:latin typeface="Arial" panose="020B0604020202020204" pitchFamily="34" charset="0"/>
                <a:cs typeface="Arial" panose="020B0604020202020204" pitchFamily="34" charset="0"/>
              </a:rPr>
              <a:t> – Using your credit card less or not at all &amp; paying off your cards will help with saving money.</a:t>
            </a:r>
          </a:p>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Keep your receipts</a:t>
            </a:r>
            <a:r>
              <a:rPr lang="en-US" altLang="en-US" cap="none" dirty="0">
                <a:latin typeface="Arial" panose="020B0604020202020204" pitchFamily="34" charset="0"/>
                <a:cs typeface="Arial" panose="020B0604020202020204" pitchFamily="34" charset="0"/>
              </a:rPr>
              <a:t> – Save your receipts, write down the places where you spend your money. (Daily spending sheet)</a:t>
            </a:r>
          </a:p>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Balance your checkbook</a:t>
            </a:r>
            <a:r>
              <a:rPr lang="en-US" altLang="en-US" cap="none" dirty="0">
                <a:latin typeface="Arial" panose="020B0604020202020204" pitchFamily="34" charset="0"/>
                <a:cs typeface="Arial" panose="020B0604020202020204" pitchFamily="34" charset="0"/>
              </a:rPr>
              <a:t> – Make sure you’re not writing checks for money you don’t have in the bank.</a:t>
            </a:r>
          </a:p>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Analyze your spending</a:t>
            </a:r>
            <a:r>
              <a:rPr lang="en-US" altLang="en-US" cap="none" dirty="0">
                <a:latin typeface="Arial" panose="020B0604020202020204" pitchFamily="34" charset="0"/>
                <a:cs typeface="Arial" panose="020B0604020202020204" pitchFamily="34" charset="0"/>
              </a:rPr>
              <a:t> – Go through your budget &amp; receipts. Look for ways to cut down your spending.</a:t>
            </a:r>
          </a:p>
          <a:p>
            <a:pPr>
              <a:buClrTx/>
              <a:buFont typeface="Wingdings" panose="05000000000000000000" pitchFamily="2" charset="2"/>
              <a:buChar char="v"/>
            </a:pPr>
            <a:r>
              <a:rPr lang="en-US" altLang="en-US" b="1" u="sng" cap="none" dirty="0">
                <a:latin typeface="Arial" panose="020B0604020202020204" pitchFamily="34" charset="0"/>
                <a:cs typeface="Arial" panose="020B0604020202020204" pitchFamily="34" charset="0"/>
              </a:rPr>
              <a:t>Keep emergency cash at home</a:t>
            </a:r>
            <a:r>
              <a:rPr lang="en-US" altLang="en-US" cap="none" dirty="0">
                <a:latin typeface="Arial" panose="020B0604020202020204" pitchFamily="34" charset="0"/>
                <a:cs typeface="Arial" panose="020B0604020202020204" pitchFamily="34" charset="0"/>
              </a:rPr>
              <a:t> – Keep small amounts of cash at home for little things that may come up.</a:t>
            </a:r>
            <a:endParaRPr lang="en-US" altLang="en-US" b="1" u="sng"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4832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7430-7FED-4C9F-BA62-89C855354970}"/>
              </a:ext>
            </a:extLst>
          </p:cNvPr>
          <p:cNvSpPr>
            <a:spLocks noGrp="1"/>
          </p:cNvSpPr>
          <p:nvPr>
            <p:ph type="title"/>
          </p:nvPr>
        </p:nvSpPr>
        <p:spPr>
          <a:xfrm>
            <a:off x="972498" y="375236"/>
            <a:ext cx="10364451" cy="1118004"/>
          </a:xfrm>
        </p:spPr>
        <p:txBody>
          <a:bodyPr>
            <a:normAutofit/>
          </a:bodyPr>
          <a:lstStyle/>
          <a:p>
            <a:r>
              <a:rPr lang="en-US" altLang="en-US" sz="4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SAVINGS</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E1EC0C-B1E9-4B23-B6F8-3B64F5EA8E49}"/>
              </a:ext>
            </a:extLst>
          </p:cNvPr>
          <p:cNvSpPr>
            <a:spLocks noGrp="1"/>
          </p:cNvSpPr>
          <p:nvPr>
            <p:ph sz="quarter" idx="13"/>
          </p:nvPr>
        </p:nvSpPr>
        <p:spPr>
          <a:xfrm>
            <a:off x="913774" y="1493240"/>
            <a:ext cx="10363826" cy="4746242"/>
          </a:xfrm>
        </p:spPr>
        <p:txBody>
          <a:bodyPr>
            <a:normAutofit/>
          </a:bodyPr>
          <a:lstStyle/>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Savings is part of your assets. It is the portion of your income not spent on </a:t>
            </a: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current expenses. Without savings, unexpected events can become large </a:t>
            </a: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financial burdens. Savings can help you and your family be more financially </a:t>
            </a: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secure.</a:t>
            </a:r>
          </a:p>
          <a:p>
            <a:pPr marL="342900" lvl="0" indent="-342900" defTabSz="457200" eaLnBrk="0" fontAlgn="base" hangingPunct="0">
              <a:lnSpc>
                <a:spcPct val="100000"/>
              </a:lnSpc>
              <a:spcBef>
                <a:spcPct val="0"/>
              </a:spcBef>
              <a:spcAft>
                <a:spcPct val="0"/>
              </a:spcAft>
              <a:buClr>
                <a:prstClr val="white"/>
              </a:buClr>
              <a:buNone/>
            </a:pPr>
            <a:endPar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Savings are used to purchase expensive items that are too costly to purchase </a:t>
            </a: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using monthly income.  </a:t>
            </a:r>
          </a:p>
          <a:p>
            <a:pPr marL="342900" lvl="0" indent="-342900" defTabSz="457200" eaLnBrk="0" fontAlgn="base" hangingPunct="0">
              <a:lnSpc>
                <a:spcPct val="100000"/>
              </a:lnSpc>
              <a:spcBef>
                <a:spcPct val="0"/>
              </a:spcBef>
              <a:spcAft>
                <a:spcPct val="0"/>
              </a:spcAft>
              <a:buClr>
                <a:prstClr val="white"/>
              </a:buClr>
              <a:buNone/>
            </a:pPr>
            <a:endPar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Even if you’re not planning on buying a big-ticket item or saving for a vacation, </a:t>
            </a: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you still should have savings to cover emergencies. Ideally, you should have 6 </a:t>
            </a: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months worth of expenses in your savings.</a:t>
            </a:r>
          </a:p>
          <a:p>
            <a:pPr marL="342900" lvl="0" indent="-342900" defTabSz="457200" eaLnBrk="0" fontAlgn="base" hangingPunct="0">
              <a:lnSpc>
                <a:spcPct val="100000"/>
              </a:lnSpc>
              <a:spcBef>
                <a:spcPct val="0"/>
              </a:spcBef>
              <a:spcAft>
                <a:spcPct val="0"/>
              </a:spcAft>
              <a:buClr>
                <a:prstClr val="white"/>
              </a:buClr>
              <a:buNone/>
            </a:pPr>
            <a:endPar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eaLnBrk="0" fontAlgn="base" hangingPunct="0">
              <a:lnSpc>
                <a:spcPct val="100000"/>
              </a:lnSpc>
              <a:spcBef>
                <a:spcPct val="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If possible, 10% to 20% of your net income should go into savings.</a:t>
            </a:r>
          </a:p>
          <a:p>
            <a:pPr marL="342900" lvl="0" indent="-342900" defTabSz="457200" eaLnBrk="0" fontAlgn="base" hangingPunct="0">
              <a:lnSpc>
                <a:spcPct val="100000"/>
              </a:lnSpc>
              <a:spcBef>
                <a:spcPct val="0"/>
              </a:spcBef>
              <a:spcAft>
                <a:spcPct val="0"/>
              </a:spcAft>
              <a:buClr>
                <a:prstClr val="white"/>
              </a:buClr>
              <a:buNone/>
            </a:pPr>
            <a:endPar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eaLnBrk="0" fontAlgn="base" hangingPunct="0">
              <a:lnSpc>
                <a:spcPct val="100000"/>
              </a:lnSpc>
              <a:spcBef>
                <a:spcPct val="2000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If you are saving to buy a home, saving doesn’t stop once you’ve purchased </a:t>
            </a:r>
          </a:p>
          <a:p>
            <a:pPr marL="342900" lvl="0" indent="-342900" defTabSz="457200" eaLnBrk="0" fontAlgn="base" hangingPunct="0">
              <a:lnSpc>
                <a:spcPct val="100000"/>
              </a:lnSpc>
              <a:spcBef>
                <a:spcPct val="20000"/>
              </a:spcBef>
              <a:spcAft>
                <a:spcPct val="0"/>
              </a:spcAft>
              <a:buClr>
                <a:prstClr val="white"/>
              </a:buClr>
              <a:buNone/>
            </a:pPr>
            <a:r>
              <a:rPr lang="en-US" altLang="en-US" sz="1800" cap="none" dirty="0">
                <a:solidFill>
                  <a:prstClr val="black"/>
                </a:solidFill>
                <a:latin typeface="Arial" panose="020B0604020202020204" pitchFamily="34" charset="0"/>
                <a:ea typeface="MS PGothic" panose="020B0600070205080204" pitchFamily="34" charset="-128"/>
                <a:cs typeface="Arial" panose="020B0604020202020204" pitchFamily="34" charset="0"/>
              </a:rPr>
              <a:t>your home.</a:t>
            </a:r>
          </a:p>
          <a:p>
            <a:endParaRPr lang="en-US" dirty="0"/>
          </a:p>
        </p:txBody>
      </p:sp>
    </p:spTree>
    <p:extLst>
      <p:ext uri="{BB962C8B-B14F-4D97-AF65-F5344CB8AC3E}">
        <p14:creationId xmlns:p14="http://schemas.microsoft.com/office/powerpoint/2010/main" val="13983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75F2DE-69A9-4C7E-92C9-CED95D974CCC}"/>
              </a:ext>
            </a:extLst>
          </p:cNvPr>
          <p:cNvSpPr/>
          <p:nvPr/>
        </p:nvSpPr>
        <p:spPr>
          <a:xfrm>
            <a:off x="2558642" y="973123"/>
            <a:ext cx="6769916" cy="3908762"/>
          </a:xfrm>
          <a:prstGeom prst="rect">
            <a:avLst/>
          </a:prstGeom>
        </p:spPr>
        <p:txBody>
          <a:bodyPr wrap="square">
            <a:spAutoFit/>
          </a:bodyPr>
          <a:lstStyle/>
          <a:p>
            <a:pPr marL="342900" lvl="0" indent="-342900" algn="ctr" eaLnBrk="0" fontAlgn="base" hangingPunct="0">
              <a:spcBef>
                <a:spcPct val="20000"/>
              </a:spcBef>
              <a:spcAft>
                <a:spcPct val="0"/>
              </a:spcAft>
              <a:buClr>
                <a:prstClr val="white"/>
              </a:buClr>
              <a:buFont typeface="Arial" panose="020B0604020202020204" pitchFamily="34" charset="0"/>
              <a:buChar char="•"/>
            </a:pPr>
            <a: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t>Budgeting &amp; Savings </a:t>
            </a:r>
          </a:p>
          <a:p>
            <a:pPr marL="342900" lvl="0" indent="-342900" algn="ctr" eaLnBrk="0" fontAlgn="base" hangingPunct="0">
              <a:spcBef>
                <a:spcPct val="20000"/>
              </a:spcBef>
              <a:spcAft>
                <a:spcPct val="0"/>
              </a:spcAft>
              <a:buClr>
                <a:prstClr val="white"/>
              </a:buClr>
              <a:buFont typeface="Arial" panose="020B0604020202020204" pitchFamily="34" charset="0"/>
              <a:buChar char="•"/>
            </a:pPr>
            <a: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t>Review</a:t>
            </a:r>
            <a:b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br>
            <a:b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t>Question</a:t>
            </a:r>
            <a:b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t>&amp;</a:t>
            </a:r>
            <a:b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en-US" sz="4000" dirty="0">
                <a:solidFill>
                  <a:prstClr val="black"/>
                </a:solidFill>
                <a:latin typeface="Arial" panose="020B0604020202020204" pitchFamily="34" charset="0"/>
                <a:ea typeface="MS PGothic" panose="020B0600070205080204" pitchFamily="34" charset="-128"/>
                <a:cs typeface="Arial" panose="020B0604020202020204" pitchFamily="34" charset="0"/>
              </a:rPr>
              <a:t>Answers</a:t>
            </a:r>
          </a:p>
        </p:txBody>
      </p:sp>
    </p:spTree>
    <p:extLst>
      <p:ext uri="{BB962C8B-B14F-4D97-AF65-F5344CB8AC3E}">
        <p14:creationId xmlns:p14="http://schemas.microsoft.com/office/powerpoint/2010/main" val="3462584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F289-8599-4313-A31A-2E32E3A90301}"/>
              </a:ext>
            </a:extLst>
          </p:cNvPr>
          <p:cNvSpPr>
            <a:spLocks noGrp="1"/>
          </p:cNvSpPr>
          <p:nvPr>
            <p:ph type="title"/>
          </p:nvPr>
        </p:nvSpPr>
        <p:spPr/>
        <p:txBody>
          <a:bodyPr>
            <a:normAutofit/>
          </a:bodyPr>
          <a:lstStyle/>
          <a:p>
            <a:r>
              <a:rPr lang="en-US" sz="7200" dirty="0">
                <a:latin typeface="Arial" panose="020B0604020202020204" pitchFamily="34" charset="0"/>
                <a:cs typeface="Arial" panose="020B0604020202020204" pitchFamily="34" charset="0"/>
              </a:rPr>
              <a:t>PASS PLAN</a:t>
            </a:r>
          </a:p>
        </p:txBody>
      </p:sp>
      <p:sp>
        <p:nvSpPr>
          <p:cNvPr id="3" name="Content Placeholder 2">
            <a:extLst>
              <a:ext uri="{FF2B5EF4-FFF2-40B4-BE49-F238E27FC236}">
                <a16:creationId xmlns:a16="http://schemas.microsoft.com/office/drawing/2014/main" id="{C94329C5-F774-46BB-8FE5-945330D4C761}"/>
              </a:ext>
            </a:extLst>
          </p:cNvPr>
          <p:cNvSpPr>
            <a:spLocks noGrp="1"/>
          </p:cNvSpPr>
          <p:nvPr>
            <p:ph sz="quarter" idx="13"/>
          </p:nvPr>
        </p:nvSpPr>
        <p:spPr/>
        <p:txBody>
          <a:bodyPr>
            <a:normAutofit/>
          </a:bodyPr>
          <a:lstStyle/>
          <a:p>
            <a:pPr marL="0" indent="0" algn="ctr">
              <a:buNone/>
            </a:pPr>
            <a:r>
              <a:rPr lang="en-US" sz="3200" dirty="0">
                <a:latin typeface="Arial" panose="020B0604020202020204" pitchFamily="34" charset="0"/>
                <a:cs typeface="Arial" panose="020B0604020202020204" pitchFamily="34" charset="0"/>
              </a:rPr>
              <a:t>Plan to achieve self-support</a:t>
            </a:r>
          </a:p>
          <a:p>
            <a:pPr marL="0" indent="0" algn="ctr">
              <a:buNone/>
            </a:pPr>
            <a:endParaRPr lang="en-US" sz="3200" dirty="0">
              <a:latin typeface="Arial" panose="020B0604020202020204" pitchFamily="34" charset="0"/>
              <a:cs typeface="Arial" panose="020B0604020202020204" pitchFamily="34" charset="0"/>
            </a:endParaRPr>
          </a:p>
          <a:p>
            <a:pPr marL="0" indent="0" algn="ctr">
              <a:buNone/>
            </a:pPr>
            <a:r>
              <a:rPr lang="en-US" sz="3200" dirty="0">
                <a:latin typeface="Arial" panose="020B0604020202020204" pitchFamily="34" charset="0"/>
                <a:cs typeface="Arial" panose="020B0604020202020204" pitchFamily="34" charset="0"/>
              </a:rPr>
              <a:t>Social security administration</a:t>
            </a:r>
          </a:p>
        </p:txBody>
      </p:sp>
    </p:spTree>
    <p:extLst>
      <p:ext uri="{BB962C8B-B14F-4D97-AF65-F5344CB8AC3E}">
        <p14:creationId xmlns:p14="http://schemas.microsoft.com/office/powerpoint/2010/main" val="273921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59E1-7768-4A5D-966B-1F6BA49C9AE0}"/>
              </a:ext>
            </a:extLst>
          </p:cNvPr>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What is a PASS?</a:t>
            </a:r>
          </a:p>
        </p:txBody>
      </p:sp>
      <p:sp>
        <p:nvSpPr>
          <p:cNvPr id="3" name="Content Placeholder 2">
            <a:extLst>
              <a:ext uri="{FF2B5EF4-FFF2-40B4-BE49-F238E27FC236}">
                <a16:creationId xmlns:a16="http://schemas.microsoft.com/office/drawing/2014/main" id="{C1519871-69D2-45EC-A8E1-C41E12F86AC7}"/>
              </a:ext>
            </a:extLst>
          </p:cNvPr>
          <p:cNvSpPr>
            <a:spLocks noGrp="1"/>
          </p:cNvSpPr>
          <p:nvPr>
            <p:ph sz="quarter" idx="13"/>
          </p:nvPr>
        </p:nvSpPr>
        <p:spPr>
          <a:xfrm>
            <a:off x="913774" y="2155971"/>
            <a:ext cx="10363826" cy="4083513"/>
          </a:xfrm>
        </p:spPr>
        <p:txBody>
          <a:bodyPr>
            <a:normAutofit/>
          </a:bodyPr>
          <a:lstStyle/>
          <a:p>
            <a:r>
              <a:rPr lang="en-US" sz="2400" cap="none" dirty="0">
                <a:latin typeface="Arial" panose="020B0604020202020204" pitchFamily="34" charset="0"/>
                <a:cs typeface="Arial" panose="020B0604020202020204" pitchFamily="34" charset="0"/>
              </a:rPr>
              <a:t>It is an SSI provision to help individuals with disabilities return to work.</a:t>
            </a:r>
          </a:p>
          <a:p>
            <a:r>
              <a:rPr lang="en-US" sz="2400" cap="none" dirty="0">
                <a:latin typeface="Arial" panose="020B0604020202020204" pitchFamily="34" charset="0"/>
                <a:cs typeface="Arial" panose="020B0604020202020204" pitchFamily="34" charset="0"/>
              </a:rPr>
              <a:t>If you receive SSI or could qualify for SSI after setting aside income or resources so you can pursue a work goal, you could benefit from a PASS.</a:t>
            </a:r>
          </a:p>
          <a:p>
            <a:r>
              <a:rPr lang="en-US" sz="2400" cap="none" dirty="0">
                <a:latin typeface="Arial" panose="020B0604020202020204" pitchFamily="34" charset="0"/>
                <a:cs typeface="Arial" panose="020B0604020202020204" pitchFamily="34" charset="0"/>
              </a:rPr>
              <a:t>PASS lets a disabled individual set aside money and things he or she owns to pay for items or services needed to achieve a specific work goal.</a:t>
            </a:r>
          </a:p>
          <a:p>
            <a:r>
              <a:rPr lang="en-US" sz="2400" cap="none" dirty="0">
                <a:latin typeface="Arial" panose="020B0604020202020204" pitchFamily="34" charset="0"/>
                <a:cs typeface="Arial" panose="020B0604020202020204" pitchFamily="34" charset="0"/>
              </a:rPr>
              <a:t>The objective of the PASS is to help disabled individuals find employment that reduces or eliminates SSI or SSDI benefits</a:t>
            </a:r>
            <a:r>
              <a:rPr lang="en-US" dirty="0">
                <a:latin typeface="Arial" panose="020B0604020202020204" pitchFamily="34" charset="0"/>
                <a:cs typeface="Arial" panose="020B0604020202020204" pitchFamily="34" charset="0"/>
              </a:rPr>
              <a:t>.</a:t>
            </a:r>
          </a:p>
          <a:p>
            <a:pPr marL="0" indent="0">
              <a:buNone/>
            </a:pPr>
            <a:endParaRPr lang="en-US" dirty="0"/>
          </a:p>
          <a:p>
            <a:endParaRPr lang="en-US" dirty="0"/>
          </a:p>
        </p:txBody>
      </p:sp>
    </p:spTree>
    <p:extLst>
      <p:ext uri="{BB962C8B-B14F-4D97-AF65-F5344CB8AC3E}">
        <p14:creationId xmlns:p14="http://schemas.microsoft.com/office/powerpoint/2010/main" val="95805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CAAF-25E4-4AD4-A248-45EEC7230BF3}"/>
              </a:ext>
            </a:extLst>
          </p:cNvPr>
          <p:cNvSpPr>
            <a:spLocks noGrp="1"/>
          </p:cNvSpPr>
          <p:nvPr>
            <p:ph type="title"/>
          </p:nvPr>
        </p:nvSpPr>
        <p:spPr>
          <a:xfrm>
            <a:off x="913775" y="618517"/>
            <a:ext cx="10364451" cy="1059281"/>
          </a:xfrm>
        </p:spPr>
        <p:txBody>
          <a:bodyPr>
            <a:normAutofit fontScale="90000"/>
          </a:bodyPr>
          <a:lstStyle/>
          <a:p>
            <a:br>
              <a:rPr lang="en-US" dirty="0">
                <a:solidFill>
                  <a:srgbClr val="212121"/>
                </a:solidFill>
                <a:latin typeface="Arial" panose="020B0604020202020204" pitchFamily="34" charset="0"/>
                <a:cs typeface="Arial" panose="020B0604020202020204" pitchFamily="34" charset="0"/>
              </a:rPr>
            </a:br>
            <a:r>
              <a:rPr lang="en-US" sz="4400" dirty="0">
                <a:solidFill>
                  <a:srgbClr val="212121"/>
                </a:solidFill>
                <a:latin typeface="Arial" panose="020B0604020202020204" pitchFamily="34" charset="0"/>
                <a:cs typeface="Arial" panose="020B0604020202020204" pitchFamily="34" charset="0"/>
              </a:rPr>
              <a:t>How does PASS work?</a:t>
            </a:r>
            <a:endParaRPr lang="en-US"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760D97-3743-4876-8394-8FFEB945B88C}"/>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The applicant finds out what training, items, or services they need to reach a work goal.</a:t>
            </a:r>
          </a:p>
          <a:p>
            <a:r>
              <a:rPr lang="en-US" cap="none" dirty="0">
                <a:latin typeface="Arial" panose="020B0604020202020204" pitchFamily="34" charset="0"/>
                <a:cs typeface="Arial" panose="020B0604020202020204" pitchFamily="34" charset="0"/>
              </a:rPr>
              <a:t>A PASS can include supplies to start a business, school expenses, equipment and tools, transportation, uniforms and other items or services you need to reach your employment goal.</a:t>
            </a:r>
          </a:p>
          <a:p>
            <a:r>
              <a:rPr lang="en-US" cap="none" dirty="0">
                <a:latin typeface="Arial" panose="020B0604020202020204" pitchFamily="34" charset="0"/>
                <a:cs typeface="Arial" panose="020B0604020202020204" pitchFamily="34" charset="0"/>
              </a:rPr>
              <a:t>The applicant finds out how much these items and services will cost.</a:t>
            </a:r>
          </a:p>
          <a:p>
            <a:r>
              <a:rPr lang="en-US" cap="none" dirty="0">
                <a:latin typeface="Arial" panose="020B0604020202020204" pitchFamily="34" charset="0"/>
                <a:cs typeface="Arial" panose="020B0604020202020204" pitchFamily="34" charset="0"/>
              </a:rPr>
              <a:t>PASS can help the participant save to pay these costs. PASS lets persons with disabling conditions set aside money for purchases, installment payments and down payments for things like a vehicle, wheelchair, or a computer if needed to reach their work goal.</a:t>
            </a:r>
          </a:p>
          <a:p>
            <a:endParaRPr lang="en-US" dirty="0"/>
          </a:p>
        </p:txBody>
      </p:sp>
    </p:spTree>
    <p:extLst>
      <p:ext uri="{BB962C8B-B14F-4D97-AF65-F5344CB8AC3E}">
        <p14:creationId xmlns:p14="http://schemas.microsoft.com/office/powerpoint/2010/main" val="137054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3DB0-244A-444D-A16C-3DF750CAB6C5}"/>
              </a:ext>
            </a:extLst>
          </p:cNvPr>
          <p:cNvSpPr>
            <a:spLocks noGrp="1"/>
          </p:cNvSpPr>
          <p:nvPr>
            <p:ph type="title"/>
          </p:nvPr>
        </p:nvSpPr>
        <p:spPr>
          <a:xfrm>
            <a:off x="913775" y="618518"/>
            <a:ext cx="10364451" cy="899890"/>
          </a:xfrm>
        </p:spPr>
        <p:txBody>
          <a:bodyPr>
            <a:normAutofit fontScale="90000"/>
          </a:bodyPr>
          <a:lstStyle/>
          <a:p>
            <a:br>
              <a:rPr lang="en-US" sz="4400" dirty="0">
                <a:solidFill>
                  <a:srgbClr val="212121"/>
                </a:solidFill>
                <a:latin typeface="Arial" panose="020B0604020202020204" pitchFamily="34" charset="0"/>
                <a:cs typeface="Arial" panose="020B0604020202020204" pitchFamily="34" charset="0"/>
              </a:rPr>
            </a:br>
            <a:r>
              <a:rPr lang="en-US" sz="4400" dirty="0">
                <a:solidFill>
                  <a:srgbClr val="212121"/>
                </a:solidFill>
                <a:latin typeface="Arial" panose="020B0604020202020204" pitchFamily="34" charset="0"/>
                <a:cs typeface="Arial" panose="020B0604020202020204" pitchFamily="34" charset="0"/>
              </a:rPr>
              <a:t>How do you set up a PASS?</a:t>
            </a:r>
            <a:endParaRPr lang="en-US"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651D03C-883A-42FA-AD28-DC558DBDD38D}"/>
              </a:ext>
            </a:extLst>
          </p:cNvPr>
          <p:cNvSpPr>
            <a:spLocks noGrp="1"/>
          </p:cNvSpPr>
          <p:nvPr>
            <p:ph sz="quarter" idx="13"/>
          </p:nvPr>
        </p:nvSpPr>
        <p:spPr/>
        <p:txBody>
          <a:bodyPr>
            <a:normAutofit fontScale="85000" lnSpcReduction="20000"/>
          </a:bodyPr>
          <a:lstStyle/>
          <a:p>
            <a:r>
              <a:rPr lang="en-US" cap="none" dirty="0">
                <a:latin typeface="Arial" panose="020B0604020202020204" pitchFamily="34" charset="0"/>
                <a:cs typeface="Arial" panose="020B0604020202020204" pitchFamily="34" charset="0"/>
              </a:rPr>
              <a:t>Decide on your work goal and determine the items and services necessary to achieve your work goal.</a:t>
            </a:r>
          </a:p>
          <a:p>
            <a:r>
              <a:rPr lang="en-US" cap="none" dirty="0">
                <a:latin typeface="Arial" panose="020B0604020202020204" pitchFamily="34" charset="0"/>
                <a:cs typeface="Arial" panose="020B0604020202020204" pitchFamily="34" charset="0"/>
              </a:rPr>
              <a:t>You can get help in setting up plan from a vocational rehabilitation (VR) counselor; an organization that helps people with disabilities; Benefits Specialists or Protection and Advocacy organizations who have contracts with us; Employment Networks involved in the Ticket to Work program; your local Social Security office; or anyone else willing to help him or her.</a:t>
            </a:r>
          </a:p>
          <a:p>
            <a:r>
              <a:rPr lang="en-US" cap="none" dirty="0">
                <a:latin typeface="Arial" panose="020B0604020202020204" pitchFamily="34" charset="0"/>
                <a:cs typeface="Arial" panose="020B0604020202020204" pitchFamily="34" charset="0"/>
              </a:rPr>
              <a:t>Contact local SSA office; SSA work site or third parties shown above to get a PASS form (SSA-545-BK) to complete. </a:t>
            </a:r>
          </a:p>
          <a:p>
            <a:r>
              <a:rPr lang="en-US" cap="none" dirty="0">
                <a:latin typeface="Arial" panose="020B0604020202020204" pitchFamily="34" charset="0"/>
                <a:cs typeface="Arial" panose="020B0604020202020204" pitchFamily="34" charset="0"/>
              </a:rPr>
              <a:t>Bring or mail it to the Social Security office.</a:t>
            </a:r>
          </a:p>
          <a:p>
            <a:r>
              <a:rPr lang="en-US" cap="none" dirty="0">
                <a:latin typeface="Arial" panose="020B0604020202020204" pitchFamily="34" charset="0"/>
                <a:cs typeface="Arial" panose="020B0604020202020204" pitchFamily="34" charset="0"/>
              </a:rPr>
              <a:t>We usually approve plans prepared by VR.</a:t>
            </a:r>
          </a:p>
          <a:p>
            <a:r>
              <a:rPr lang="en-US" cap="none" dirty="0">
                <a:latin typeface="Arial" panose="020B0604020202020204" pitchFamily="34" charset="0"/>
                <a:cs typeface="Arial" panose="020B0604020202020204" pitchFamily="34" charset="0"/>
              </a:rPr>
              <a:t>If your goal is self-employment, you must also submit a business plan</a:t>
            </a:r>
            <a:r>
              <a:rPr lang="en-US"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656424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1F95-0466-4DB4-8CC2-6762CC5DDCA1}"/>
              </a:ext>
            </a:extLst>
          </p:cNvPr>
          <p:cNvSpPr>
            <a:spLocks noGrp="1"/>
          </p:cNvSpPr>
          <p:nvPr>
            <p:ph type="title"/>
          </p:nvPr>
        </p:nvSpPr>
        <p:spPr>
          <a:xfrm>
            <a:off x="913149" y="358459"/>
            <a:ext cx="10364451" cy="1134781"/>
          </a:xfrm>
        </p:spPr>
        <p:txBody>
          <a:bodyPr/>
          <a:lstStyle/>
          <a:p>
            <a:r>
              <a:rPr lang="en-US" dirty="0">
                <a:latin typeface="Arial" panose="020B0604020202020204" pitchFamily="34" charset="0"/>
                <a:cs typeface="Arial" panose="020B0604020202020204" pitchFamily="34" charset="0"/>
              </a:rPr>
              <a:t>The PASS Plan works differently for SSI and SSDI recipients</a:t>
            </a:r>
          </a:p>
        </p:txBody>
      </p:sp>
      <p:sp>
        <p:nvSpPr>
          <p:cNvPr id="3" name="Content Placeholder 2">
            <a:extLst>
              <a:ext uri="{FF2B5EF4-FFF2-40B4-BE49-F238E27FC236}">
                <a16:creationId xmlns:a16="http://schemas.microsoft.com/office/drawing/2014/main" id="{0CA02371-EE42-4AE5-93EE-312DB2D4CC32}"/>
              </a:ext>
            </a:extLst>
          </p:cNvPr>
          <p:cNvSpPr>
            <a:spLocks noGrp="1"/>
          </p:cNvSpPr>
          <p:nvPr>
            <p:ph sz="quarter" idx="13"/>
          </p:nvPr>
        </p:nvSpPr>
        <p:spPr>
          <a:xfrm>
            <a:off x="913149" y="1711604"/>
            <a:ext cx="10363826" cy="4297959"/>
          </a:xfrm>
        </p:spPr>
        <p:txBody>
          <a:bodyPr>
            <a:normAutofit lnSpcReduction="10000"/>
          </a:bodyPr>
          <a:lstStyle/>
          <a:p>
            <a:r>
              <a:rPr lang="en-US" cap="none" dirty="0">
                <a:latin typeface="Arial" panose="020B0604020202020204" pitchFamily="34" charset="0"/>
                <a:cs typeface="Arial" panose="020B0604020202020204" pitchFamily="34" charset="0"/>
              </a:rPr>
              <a:t>SSI: If a beneficiary wants to do a PASS Plan, they will first need to get a job. Here’s how it works. Say you earn $885 of wages for a month. Social Security doesn’t count the first $85, and then divides the remaining $800 by 2, leaving $400 in countable earned income (885–85 = 800; 800/2 = 400).  </a:t>
            </a:r>
          </a:p>
          <a:p>
            <a:r>
              <a:rPr lang="en-US" cap="none" dirty="0">
                <a:latin typeface="Arial" panose="020B0604020202020204" pitchFamily="34" charset="0"/>
                <a:cs typeface="Arial" panose="020B0604020202020204" pitchFamily="34" charset="0"/>
              </a:rPr>
              <a:t>Normally your SSI check would be reduced by $400, but with the PASS Plan, you use that $400 to help pay for business related expenses only.  So instead of just getting your SSI check of $733 (or other state amount) you could get that check and your wages of $885. So for the first month you could get $1718 in income in this example! ($400 would go towards the PASS Plan.) </a:t>
            </a:r>
          </a:p>
          <a:p>
            <a:endParaRPr lang="en-US" cap="none" dirty="0">
              <a:latin typeface="Arial" panose="020B0604020202020204" pitchFamily="34" charset="0"/>
              <a:cs typeface="Arial" panose="020B0604020202020204" pitchFamily="34" charset="0"/>
            </a:endParaRPr>
          </a:p>
          <a:p>
            <a:pPr marL="0" indent="0">
              <a:buNone/>
            </a:pPr>
            <a:r>
              <a:rPr lang="en-US" cap="none" dirty="0">
                <a:latin typeface="Arial" panose="020B0604020202020204" pitchFamily="34" charset="0"/>
                <a:cs typeface="Arial" panose="020B0604020202020204" pitchFamily="34" charset="0"/>
              </a:rPr>
              <a:t>from: disabledworkersusa.com</a:t>
            </a:r>
          </a:p>
        </p:txBody>
      </p:sp>
    </p:spTree>
    <p:extLst>
      <p:ext uri="{BB962C8B-B14F-4D97-AF65-F5344CB8AC3E}">
        <p14:creationId xmlns:p14="http://schemas.microsoft.com/office/powerpoint/2010/main" val="486120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9CAE-C3C5-4BD9-BD5C-11CC1664C524}"/>
              </a:ext>
            </a:extLst>
          </p:cNvPr>
          <p:cNvSpPr>
            <a:spLocks noGrp="1"/>
          </p:cNvSpPr>
          <p:nvPr>
            <p:ph type="title"/>
          </p:nvPr>
        </p:nvSpPr>
        <p:spPr>
          <a:xfrm>
            <a:off x="913775" y="618518"/>
            <a:ext cx="10364451" cy="866334"/>
          </a:xfrm>
        </p:spPr>
        <p:txBody>
          <a:bodyPr/>
          <a:lstStyle/>
          <a:p>
            <a:r>
              <a:rPr lang="en-US" dirty="0">
                <a:latin typeface="Arial" panose="020B0604020202020204" pitchFamily="34" charset="0"/>
                <a:cs typeface="Arial" panose="020B0604020202020204" pitchFamily="34" charset="0"/>
              </a:rPr>
              <a:t>SSI and SSDI recipients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808D9841-92A3-483D-BE91-FF67855C3043}"/>
              </a:ext>
            </a:extLst>
          </p:cNvPr>
          <p:cNvSpPr>
            <a:spLocks noGrp="1"/>
          </p:cNvSpPr>
          <p:nvPr>
            <p:ph sz="quarter" idx="13"/>
          </p:nvPr>
        </p:nvSpPr>
        <p:spPr/>
        <p:txBody>
          <a:bodyPr>
            <a:normAutofit/>
          </a:bodyPr>
          <a:lstStyle/>
          <a:p>
            <a:r>
              <a:rPr lang="en-US" b="1" dirty="0">
                <a:latin typeface="Arial" panose="020B0604020202020204" pitchFamily="34" charset="0"/>
                <a:cs typeface="Arial" panose="020B0604020202020204" pitchFamily="34" charset="0"/>
              </a:rPr>
              <a:t>SSDI: </a:t>
            </a:r>
            <a:r>
              <a:rPr lang="en-US" cap="none" dirty="0">
                <a:latin typeface="Arial" panose="020B0604020202020204" pitchFamily="34" charset="0"/>
                <a:cs typeface="Arial" panose="020B0604020202020204" pitchFamily="34" charset="0"/>
              </a:rPr>
              <a:t>You would receive 2 checks which would both go to your bank account. Your current SSDI would be used to pay for your business-related expenses.  You would then get an additional SSI check of $733 (or other state amount) to cover your living expenses</a:t>
            </a:r>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Combo SSI and SSDI: </a:t>
            </a:r>
            <a:r>
              <a:rPr lang="en-US" cap="none" dirty="0">
                <a:latin typeface="Arial" panose="020B0604020202020204" pitchFamily="34" charset="0"/>
                <a:cs typeface="Arial" panose="020B0604020202020204" pitchFamily="34" charset="0"/>
              </a:rPr>
              <a:t>You would use you SSDI portion to pay for your goal, and your SSI would be increased to the full amount of $733, (depends on your state SSI amount). </a:t>
            </a:r>
          </a:p>
          <a:p>
            <a:endParaRPr lang="en-US" dirty="0">
              <a:latin typeface="Arial" panose="020B0604020202020204" pitchFamily="34" charset="0"/>
              <a:cs typeface="Arial" panose="020B0604020202020204" pitchFamily="34" charset="0"/>
            </a:endParaRPr>
          </a:p>
          <a:p>
            <a:pPr marL="0" indent="0">
              <a:buNone/>
            </a:pPr>
            <a:r>
              <a:rPr lang="en-US" cap="none" dirty="0">
                <a:latin typeface="Arial" panose="020B0604020202020204" pitchFamily="34" charset="0"/>
                <a:cs typeface="Arial" panose="020B0604020202020204" pitchFamily="34" charset="0"/>
              </a:rPr>
              <a:t>from: disabledworkersusa.com</a:t>
            </a:r>
          </a:p>
          <a:p>
            <a:pPr marL="0" indent="0">
              <a:buNone/>
            </a:pPr>
            <a:endParaRPr lang="en-US" dirty="0"/>
          </a:p>
        </p:txBody>
      </p:sp>
    </p:spTree>
    <p:extLst>
      <p:ext uri="{BB962C8B-B14F-4D97-AF65-F5344CB8AC3E}">
        <p14:creationId xmlns:p14="http://schemas.microsoft.com/office/powerpoint/2010/main" val="1154645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F4A700-672C-41A5-A0F1-78D4BCFFC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48643" y="1087816"/>
            <a:ext cx="6299887" cy="45674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636BD88-1A8E-4787-9B1F-F2931D190EB6}"/>
              </a:ext>
            </a:extLst>
          </p:cNvPr>
          <p:cNvSpPr>
            <a:spLocks noGrp="1"/>
          </p:cNvSpPr>
          <p:nvPr>
            <p:ph sz="quarter" idx="13"/>
          </p:nvPr>
        </p:nvSpPr>
        <p:spPr>
          <a:xfrm>
            <a:off x="913774" y="2367092"/>
            <a:ext cx="3740509" cy="3881309"/>
          </a:xfrm>
        </p:spPr>
        <p:txBody>
          <a:bodyPr>
            <a:normAutofit/>
          </a:bodyPr>
          <a:lstStyle/>
          <a:p>
            <a:pPr>
              <a:buNone/>
            </a:pPr>
            <a:r>
              <a:rPr lang="en-US" altLang="en-US" sz="1800" cap="none" dirty="0">
                <a:latin typeface="Palatino" pitchFamily="-108" charset="0"/>
                <a:cs typeface="Palatino" pitchFamily="-108" charset="0"/>
              </a:rPr>
              <a:t> </a:t>
            </a:r>
            <a:r>
              <a:rPr lang="en-US" altLang="en-US" sz="1800" cap="none" dirty="0">
                <a:latin typeface="Arial" panose="020B0604020202020204" pitchFamily="34" charset="0"/>
                <a:cs typeface="Arial" panose="020B0604020202020204" pitchFamily="34" charset="0"/>
              </a:rPr>
              <a:t>What will be covered?</a:t>
            </a:r>
          </a:p>
          <a:p>
            <a:pPr marL="0" indent="0">
              <a:buNone/>
            </a:pPr>
            <a:r>
              <a:rPr lang="en-US" altLang="en-US" sz="1800" cap="none" dirty="0">
                <a:latin typeface="Arial" panose="020B0604020202020204" pitchFamily="34" charset="0"/>
                <a:cs typeface="Arial" panose="020B0604020202020204" pitchFamily="34" charset="0"/>
              </a:rPr>
              <a:t>	</a:t>
            </a:r>
          </a:p>
          <a:p>
            <a:pPr>
              <a:buFont typeface="Wingdings" panose="05000000000000000000" pitchFamily="2" charset="2"/>
              <a:buChar char="v"/>
            </a:pPr>
            <a:endParaRPr lang="en-US" altLang="en-US" sz="1800" cap="none" dirty="0">
              <a:latin typeface="Arial" panose="020B0604020202020204" pitchFamily="34" charset="0"/>
              <a:cs typeface="Arial" panose="020B0604020202020204" pitchFamily="34" charset="0"/>
            </a:endParaRPr>
          </a:p>
          <a:p>
            <a:pPr marL="0" indent="0">
              <a:buNone/>
            </a:pPr>
            <a:r>
              <a:rPr lang="en-US" altLang="en-US" sz="1800" cap="none" dirty="0">
                <a:latin typeface="Arial" panose="020B0604020202020204" pitchFamily="34" charset="0"/>
                <a:cs typeface="Arial" panose="020B0604020202020204" pitchFamily="34" charset="0"/>
              </a:rPr>
              <a:t>   I. Budgeting &amp; Saving</a:t>
            </a:r>
          </a:p>
          <a:p>
            <a:pPr marL="0" indent="0">
              <a:buNone/>
            </a:pPr>
            <a:r>
              <a:rPr lang="en-US" altLang="en-US" sz="1800" cap="none" dirty="0">
                <a:latin typeface="Arial" panose="020B0604020202020204" pitchFamily="34" charset="0"/>
                <a:cs typeface="Arial" panose="020B0604020202020204" pitchFamily="34" charset="0"/>
              </a:rPr>
              <a:t>  II. PASS PLAN</a:t>
            </a:r>
          </a:p>
          <a:p>
            <a:pPr>
              <a:buNone/>
            </a:pPr>
            <a:r>
              <a:rPr lang="en-US" altLang="en-US" sz="1800" cap="none" dirty="0">
                <a:latin typeface="Arial" panose="020B0604020202020204" pitchFamily="34" charset="0"/>
                <a:cs typeface="Arial" panose="020B0604020202020204" pitchFamily="34" charset="0"/>
              </a:rPr>
              <a:t> III. 55-b program</a:t>
            </a:r>
          </a:p>
        </p:txBody>
      </p:sp>
      <p:sp>
        <p:nvSpPr>
          <p:cNvPr id="2" name="Title 1">
            <a:extLst>
              <a:ext uri="{FF2B5EF4-FFF2-40B4-BE49-F238E27FC236}">
                <a16:creationId xmlns:a16="http://schemas.microsoft.com/office/drawing/2014/main" id="{01883727-ED01-4E96-A7B9-32FC3DD13857}"/>
              </a:ext>
            </a:extLst>
          </p:cNvPr>
          <p:cNvSpPr>
            <a:spLocks noGrp="1"/>
          </p:cNvSpPr>
          <p:nvPr>
            <p:ph type="title"/>
          </p:nvPr>
        </p:nvSpPr>
        <p:spPr>
          <a:xfrm>
            <a:off x="913774" y="640831"/>
            <a:ext cx="3740515" cy="1573863"/>
          </a:xfrm>
        </p:spPr>
        <p:txBody>
          <a:bodyPr>
            <a:normAutofit/>
          </a:bodyPr>
          <a:lstStyle/>
          <a:p>
            <a:pPr algn="l"/>
            <a:r>
              <a:rPr lang="en-US" altLang="en-US" dirty="0">
                <a:latin typeface="Arial" panose="020B0604020202020204" pitchFamily="34" charset="0"/>
                <a:cs typeface="Arial" panose="020B0604020202020204" pitchFamily="34" charset="0"/>
              </a:rPr>
              <a:t>FINANCIAL EDUCATION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719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8836-E008-4995-9CBA-65EF1FD2BF89}"/>
              </a:ext>
            </a:extLst>
          </p:cNvPr>
          <p:cNvSpPr>
            <a:spLocks noGrp="1"/>
          </p:cNvSpPr>
          <p:nvPr>
            <p:ph type="title"/>
          </p:nvPr>
        </p:nvSpPr>
        <p:spPr>
          <a:xfrm>
            <a:off x="913775" y="618518"/>
            <a:ext cx="10364451" cy="799222"/>
          </a:xfrm>
        </p:spPr>
        <p:txBody>
          <a:bodyPr>
            <a:normAutofit fontScale="90000"/>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What happens to the PASS?</a:t>
            </a:r>
          </a:p>
        </p:txBody>
      </p:sp>
      <p:sp>
        <p:nvSpPr>
          <p:cNvPr id="3" name="Content Placeholder 2">
            <a:extLst>
              <a:ext uri="{FF2B5EF4-FFF2-40B4-BE49-F238E27FC236}">
                <a16:creationId xmlns:a16="http://schemas.microsoft.com/office/drawing/2014/main" id="{DE1363A6-6161-4EAD-917E-21461884003B}"/>
              </a:ext>
            </a:extLst>
          </p:cNvPr>
          <p:cNvSpPr>
            <a:spLocks noGrp="1"/>
          </p:cNvSpPr>
          <p:nvPr>
            <p:ph sz="quarter" idx="13"/>
          </p:nvPr>
        </p:nvSpPr>
        <p:spPr/>
        <p:txBody>
          <a:bodyPr>
            <a:normAutofit/>
          </a:bodyPr>
          <a:lstStyle/>
          <a:p>
            <a:r>
              <a:rPr lang="en-US" cap="none" dirty="0">
                <a:latin typeface="Arial" panose="020B0604020202020204" pitchFamily="34" charset="0"/>
                <a:cs typeface="Arial" panose="020B0604020202020204" pitchFamily="34" charset="0"/>
              </a:rPr>
              <a:t>We send the PASS to agency employees who we have trained to work with PASS.</a:t>
            </a:r>
          </a:p>
          <a:p>
            <a:r>
              <a:rPr lang="en-US" cap="none" dirty="0">
                <a:latin typeface="Arial" panose="020B0604020202020204" pitchFamily="34" charset="0"/>
                <a:cs typeface="Arial" panose="020B0604020202020204" pitchFamily="34" charset="0"/>
              </a:rPr>
              <a:t>A PASS expert works directly with the applicant. The PASS expert looks over the plan to see if the work goal is reasonable.</a:t>
            </a:r>
          </a:p>
          <a:p>
            <a:r>
              <a:rPr lang="en-US" cap="none" dirty="0">
                <a:latin typeface="Arial" panose="020B0604020202020204" pitchFamily="34" charset="0"/>
                <a:cs typeface="Arial" panose="020B0604020202020204" pitchFamily="34" charset="0"/>
              </a:rPr>
              <a:t>We review the plan to make sure that the applicant needs the items and services listed on the PASS to achieve his or her work goal and that the items are reasonably priced.</a:t>
            </a:r>
          </a:p>
          <a:p>
            <a:r>
              <a:rPr lang="en-US" cap="none" dirty="0">
                <a:latin typeface="Arial" panose="020B0604020202020204" pitchFamily="34" charset="0"/>
                <a:cs typeface="Arial" panose="020B0604020202020204" pitchFamily="34" charset="0"/>
              </a:rPr>
              <a:t>If the plan needs changes, the PASS expert discusses the changes with the applicant.</a:t>
            </a:r>
          </a:p>
          <a:p>
            <a:r>
              <a:rPr lang="en-US" cap="none" dirty="0">
                <a:latin typeface="Arial" panose="020B0604020202020204" pitchFamily="34" charset="0"/>
                <a:cs typeface="Arial" panose="020B0604020202020204" pitchFamily="34" charset="0"/>
              </a:rPr>
              <a:t>If we do not approve the PASS, the applicant can appeal the decision</a:t>
            </a:r>
          </a:p>
          <a:p>
            <a:endParaRPr lang="en-US" dirty="0"/>
          </a:p>
        </p:txBody>
      </p:sp>
    </p:spTree>
    <p:extLst>
      <p:ext uri="{BB962C8B-B14F-4D97-AF65-F5344CB8AC3E}">
        <p14:creationId xmlns:p14="http://schemas.microsoft.com/office/powerpoint/2010/main" val="3247394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2B58-9E09-4522-872F-1E41765D407B}"/>
              </a:ext>
            </a:extLst>
          </p:cNvPr>
          <p:cNvSpPr>
            <a:spLocks noGrp="1"/>
          </p:cNvSpPr>
          <p:nvPr>
            <p:ph type="title"/>
          </p:nvPr>
        </p:nvSpPr>
        <p:spPr>
          <a:xfrm>
            <a:off x="913774" y="685629"/>
            <a:ext cx="10364451" cy="706944"/>
          </a:xfrm>
        </p:spPr>
        <p:txBody>
          <a:bodyPr>
            <a:normAutofit fontScale="90000"/>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Plan to Achieve Self-Support (PASS) must:</a:t>
            </a:r>
          </a:p>
        </p:txBody>
      </p:sp>
      <p:sp>
        <p:nvSpPr>
          <p:cNvPr id="3" name="Content Placeholder 2">
            <a:extLst>
              <a:ext uri="{FF2B5EF4-FFF2-40B4-BE49-F238E27FC236}">
                <a16:creationId xmlns:a16="http://schemas.microsoft.com/office/drawing/2014/main" id="{3D7041A3-8F6F-445E-A955-6CFC26629742}"/>
              </a:ext>
            </a:extLst>
          </p:cNvPr>
          <p:cNvSpPr>
            <a:spLocks noGrp="1"/>
          </p:cNvSpPr>
          <p:nvPr>
            <p:ph sz="quarter" idx="13"/>
          </p:nvPr>
        </p:nvSpPr>
        <p:spPr>
          <a:xfrm>
            <a:off x="913774" y="1652631"/>
            <a:ext cx="10363826" cy="4773335"/>
          </a:xfrm>
        </p:spPr>
        <p:txBody>
          <a:bodyPr>
            <a:normAutofit fontScale="47500" lnSpcReduction="20000"/>
          </a:bodyPr>
          <a:lstStyle/>
          <a:p>
            <a:r>
              <a:rPr lang="en-US" sz="3300" cap="none" dirty="0">
                <a:latin typeface="Arial" panose="020B0604020202020204" pitchFamily="34" charset="0"/>
                <a:cs typeface="Arial" panose="020B0604020202020204" pitchFamily="34" charset="0"/>
              </a:rPr>
              <a:t>Be in writing</a:t>
            </a:r>
          </a:p>
          <a:p>
            <a:r>
              <a:rPr lang="en-US" sz="3300" cap="none" dirty="0">
                <a:latin typeface="Arial" panose="020B0604020202020204" pitchFamily="34" charset="0"/>
                <a:cs typeface="Arial" panose="020B0604020202020204" pitchFamily="34" charset="0"/>
              </a:rPr>
              <a:t>Preferred on form SSA-545.</a:t>
            </a:r>
          </a:p>
          <a:p>
            <a:r>
              <a:rPr lang="en-US" sz="3300" cap="none" dirty="0">
                <a:latin typeface="Arial" panose="020B0604020202020204" pitchFamily="34" charset="0"/>
                <a:cs typeface="Arial" panose="020B0604020202020204" pitchFamily="34" charset="0"/>
              </a:rPr>
              <a:t>Signed by the individual, and, if applicable, the representative payee.</a:t>
            </a:r>
          </a:p>
          <a:p>
            <a:r>
              <a:rPr lang="en-US" sz="3300" cap="none" dirty="0">
                <a:latin typeface="Arial" panose="020B0604020202020204" pitchFamily="34" charset="0"/>
                <a:cs typeface="Arial" panose="020B0604020202020204" pitchFamily="34" charset="0"/>
              </a:rPr>
              <a:t>You must have income other than SSI or resources that you can use to pay plan expenses.</a:t>
            </a:r>
          </a:p>
          <a:p>
            <a:r>
              <a:rPr lang="en-US" sz="3300" cap="none" dirty="0">
                <a:latin typeface="Arial" panose="020B0604020202020204" pitchFamily="34" charset="0"/>
                <a:cs typeface="Arial" panose="020B0604020202020204" pitchFamily="34" charset="0"/>
              </a:rPr>
              <a:t>You must receive SSI or qualify for SSI after setting aside income or resources so that you may pursue a work goal.</a:t>
            </a:r>
          </a:p>
          <a:p>
            <a:r>
              <a:rPr lang="en-US" sz="3300" cap="none" dirty="0">
                <a:latin typeface="Arial" panose="020B0604020202020204" pitchFamily="34" charset="0"/>
                <a:cs typeface="Arial" panose="020B0604020202020204" pitchFamily="34" charset="0"/>
              </a:rPr>
              <a:t>Attainment of your work goal must reduce or eliminate SSI or SSDI benefits.</a:t>
            </a:r>
          </a:p>
          <a:p>
            <a:r>
              <a:rPr lang="en-US" sz="3300" cap="none" dirty="0">
                <a:latin typeface="Arial" panose="020B0604020202020204" pitchFamily="34" charset="0"/>
                <a:cs typeface="Arial" panose="020B0604020202020204" pitchFamily="34" charset="0"/>
              </a:rPr>
              <a:t>Must be specific (e.g., carpenter, computer programmer).</a:t>
            </a:r>
          </a:p>
          <a:p>
            <a:r>
              <a:rPr lang="en-US" sz="3300" cap="none" dirty="0">
                <a:latin typeface="Arial" panose="020B0604020202020204" pitchFamily="34" charset="0"/>
                <a:cs typeface="Arial" panose="020B0604020202020204" pitchFamily="34" charset="0"/>
              </a:rPr>
              <a:t>Can be a Vocational assessment of your skills and abilities designed to help you select your work goal.</a:t>
            </a:r>
          </a:p>
          <a:p>
            <a:r>
              <a:rPr lang="en-US" sz="3300" cap="none" dirty="0">
                <a:latin typeface="Arial" panose="020B0604020202020204" pitchFamily="34" charset="0"/>
                <a:cs typeface="Arial" panose="020B0604020202020204" pitchFamily="34" charset="0"/>
              </a:rPr>
              <a:t>"Getting a degree" or "buying a car" are not acceptable goals.</a:t>
            </a:r>
          </a:p>
          <a:p>
            <a:r>
              <a:rPr lang="en-US" sz="3300" cap="none" dirty="0">
                <a:latin typeface="Arial" panose="020B0604020202020204" pitchFamily="34" charset="0"/>
                <a:cs typeface="Arial" panose="020B0604020202020204" pitchFamily="34" charset="0"/>
              </a:rPr>
              <a:t>Reasonable chance of achieving goal, considering strength and abilities.</a:t>
            </a:r>
            <a:br>
              <a:rPr lang="en-US" sz="2900" cap="none" dirty="0"/>
            </a:br>
            <a:br>
              <a:rPr lang="en-US" sz="2900" cap="none" dirty="0"/>
            </a:br>
            <a:br>
              <a:rPr lang="en-US" dirty="0"/>
            </a:br>
            <a:endParaRPr lang="en-US" dirty="0"/>
          </a:p>
        </p:txBody>
      </p:sp>
    </p:spTree>
    <p:extLst>
      <p:ext uri="{BB962C8B-B14F-4D97-AF65-F5344CB8AC3E}">
        <p14:creationId xmlns:p14="http://schemas.microsoft.com/office/powerpoint/2010/main" val="26672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2EEC-1AC6-4F45-98F4-AEAA18FBF808}"/>
              </a:ext>
            </a:extLst>
          </p:cNvPr>
          <p:cNvSpPr>
            <a:spLocks noGrp="1"/>
          </p:cNvSpPr>
          <p:nvPr>
            <p:ph type="title"/>
          </p:nvPr>
        </p:nvSpPr>
        <p:spPr>
          <a:xfrm>
            <a:off x="913775" y="618518"/>
            <a:ext cx="10364451" cy="639832"/>
          </a:xfrm>
        </p:spPr>
        <p:txBody>
          <a:bodyPr>
            <a:normAutofit fontScale="90000"/>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Plan to Achieve Self-Support (PASS) must: (cont.)</a:t>
            </a:r>
          </a:p>
        </p:txBody>
      </p:sp>
      <p:sp>
        <p:nvSpPr>
          <p:cNvPr id="3" name="Content Placeholder 2">
            <a:extLst>
              <a:ext uri="{FF2B5EF4-FFF2-40B4-BE49-F238E27FC236}">
                <a16:creationId xmlns:a16="http://schemas.microsoft.com/office/drawing/2014/main" id="{A8E38C94-550A-47A9-88BE-6B352FE9D877}"/>
              </a:ext>
            </a:extLst>
          </p:cNvPr>
          <p:cNvSpPr>
            <a:spLocks noGrp="1"/>
          </p:cNvSpPr>
          <p:nvPr>
            <p:ph sz="quarter" idx="13"/>
          </p:nvPr>
        </p:nvSpPr>
        <p:spPr>
          <a:xfrm>
            <a:off x="913774" y="1585520"/>
            <a:ext cx="10363826" cy="4653962"/>
          </a:xfrm>
        </p:spPr>
        <p:txBody>
          <a:bodyPr>
            <a:normAutofit fontScale="25000" lnSpcReduction="20000"/>
          </a:bodyPr>
          <a:lstStyle/>
          <a:p>
            <a:r>
              <a:rPr lang="en-US" sz="7200" cap="none" dirty="0">
                <a:latin typeface="Arial" panose="020B0604020202020204" pitchFamily="34" charset="0"/>
                <a:cs typeface="Arial" panose="020B0604020202020204" pitchFamily="34" charset="0"/>
              </a:rPr>
              <a:t>Have a reasonable time frame - projected beginning and ending dates.</a:t>
            </a:r>
          </a:p>
          <a:p>
            <a:r>
              <a:rPr lang="en-US" sz="7200" cap="none" dirty="0">
                <a:latin typeface="Arial" panose="020B0604020202020204" pitchFamily="34" charset="0"/>
                <a:cs typeface="Arial" panose="020B0604020202020204" pitchFamily="34" charset="0"/>
              </a:rPr>
              <a:t>have milestones indicating interval steps.</a:t>
            </a:r>
          </a:p>
          <a:p>
            <a:r>
              <a:rPr lang="en-US" sz="7200" cap="none" dirty="0">
                <a:latin typeface="Arial" panose="020B0604020202020204" pitchFamily="34" charset="0"/>
                <a:cs typeface="Arial" panose="020B0604020202020204" pitchFamily="34" charset="0"/>
              </a:rPr>
              <a:t>Last step must indicate how you will obtain your job.</a:t>
            </a:r>
          </a:p>
          <a:p>
            <a:r>
              <a:rPr lang="en-US" sz="7200" cap="none" dirty="0">
                <a:latin typeface="Arial" panose="020B0604020202020204" pitchFamily="34" charset="0"/>
                <a:cs typeface="Arial" panose="020B0604020202020204" pitchFamily="34" charset="0"/>
              </a:rPr>
              <a:t>Include expenses that are necessary to achieve the work goal.</a:t>
            </a:r>
          </a:p>
          <a:p>
            <a:r>
              <a:rPr lang="en-US" sz="7200" cap="none" dirty="0">
                <a:latin typeface="Arial" panose="020B0604020202020204" pitchFamily="34" charset="0"/>
                <a:cs typeface="Arial" panose="020B0604020202020204" pitchFamily="34" charset="0"/>
              </a:rPr>
              <a:t>Must have additional expenses other than everyday living expenses.</a:t>
            </a:r>
          </a:p>
          <a:p>
            <a:r>
              <a:rPr lang="en-US" sz="7200" cap="none" dirty="0">
                <a:latin typeface="Arial" panose="020B0604020202020204" pitchFamily="34" charset="0"/>
                <a:cs typeface="Arial" panose="020B0604020202020204" pitchFamily="34" charset="0"/>
              </a:rPr>
              <a:t>Expenses must be reasonably priced.</a:t>
            </a:r>
          </a:p>
          <a:p>
            <a:r>
              <a:rPr lang="en-US" sz="7200" cap="none" dirty="0">
                <a:latin typeface="Arial" panose="020B0604020202020204" pitchFamily="34" charset="0"/>
                <a:cs typeface="Arial" panose="020B0604020202020204" pitchFamily="34" charset="0"/>
              </a:rPr>
              <a:t>Major expenses (e.g., vehicle) can be paid through down payment and installment payments.</a:t>
            </a:r>
          </a:p>
          <a:p>
            <a:r>
              <a:rPr lang="en-US" sz="7200" cap="none" dirty="0">
                <a:latin typeface="Arial" panose="020B0604020202020204" pitchFamily="34" charset="0"/>
                <a:cs typeface="Arial" panose="020B0604020202020204" pitchFamily="34" charset="0"/>
              </a:rPr>
              <a:t>Expenses must be paid by the beneficiary with income other than SSI or with resources that are above the SSI resource limit. See Spotlight on Resources.</a:t>
            </a:r>
          </a:p>
          <a:p>
            <a:r>
              <a:rPr lang="en-US" sz="7200" cap="none" dirty="0">
                <a:latin typeface="Arial" panose="020B0604020202020204" pitchFamily="34" charset="0"/>
                <a:cs typeface="Arial" panose="020B0604020202020204" pitchFamily="34" charset="0"/>
              </a:rPr>
              <a:t>We may increase your SSI benefits after you set aside funds in your PASS, but no more than the maximum SSI payment amount.</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732394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BA7F-8CF8-4C29-8D9A-9AB66F95179A}"/>
              </a:ext>
            </a:extLst>
          </p:cNvPr>
          <p:cNvSpPr>
            <a:spLocks noGrp="1"/>
          </p:cNvSpPr>
          <p:nvPr>
            <p:ph type="title"/>
          </p:nvPr>
        </p:nvSpPr>
        <p:spPr>
          <a:xfrm>
            <a:off x="989276" y="165512"/>
            <a:ext cx="10364451" cy="975391"/>
          </a:xfrm>
        </p:spPr>
        <p:txBody>
          <a:bodyPr>
            <a:normAutofit fontScale="90000"/>
          </a:bodyPr>
          <a:lstStyle/>
          <a:p>
            <a:r>
              <a:rPr lang="en-US" dirty="0">
                <a:latin typeface="Arial" panose="020B0604020202020204" pitchFamily="34" charset="0"/>
                <a:cs typeface="Arial" panose="020B0604020202020204" pitchFamily="34" charset="0"/>
              </a:rPr>
              <a:t>If your work goal is to be self employed</a:t>
            </a:r>
          </a:p>
        </p:txBody>
      </p:sp>
      <p:sp>
        <p:nvSpPr>
          <p:cNvPr id="3" name="Content Placeholder 2">
            <a:extLst>
              <a:ext uri="{FF2B5EF4-FFF2-40B4-BE49-F238E27FC236}">
                <a16:creationId xmlns:a16="http://schemas.microsoft.com/office/drawing/2014/main" id="{BF3026A9-ED36-45A2-ADBF-000D9B73ADAC}"/>
              </a:ext>
            </a:extLst>
          </p:cNvPr>
          <p:cNvSpPr>
            <a:spLocks noGrp="1"/>
          </p:cNvSpPr>
          <p:nvPr>
            <p:ph sz="quarter" idx="13"/>
          </p:nvPr>
        </p:nvSpPr>
        <p:spPr>
          <a:xfrm>
            <a:off x="914087" y="1249960"/>
            <a:ext cx="10363826" cy="4809687"/>
          </a:xfrm>
        </p:spPr>
        <p:txBody>
          <a:bodyPr>
            <a:noAutofit/>
          </a:bodyPr>
          <a:lstStyle/>
          <a:p>
            <a:pPr marL="0" indent="0">
              <a:buNone/>
            </a:pPr>
            <a:r>
              <a:rPr lang="en-US" sz="1800" cap="none" dirty="0">
                <a:latin typeface="Arial" panose="020B0604020202020204" pitchFamily="34" charset="0"/>
                <a:cs typeface="Arial" panose="020B0604020202020204" pitchFamily="34" charset="0"/>
              </a:rPr>
              <a:t>Include a detailed business plan with your application if you want to start your own business. Your business plan should explain: </a:t>
            </a:r>
          </a:p>
          <a:p>
            <a:pPr marL="0" indent="0">
              <a:buNone/>
            </a:pPr>
            <a:r>
              <a:rPr lang="en-US" sz="1800" cap="none" dirty="0">
                <a:latin typeface="Arial" panose="020B0604020202020204" pitchFamily="34" charset="0"/>
                <a:cs typeface="Arial" panose="020B0604020202020204" pitchFamily="34" charset="0"/>
              </a:rPr>
              <a:t>• What type of business you want to start (for example, a restaurant, a print shop). </a:t>
            </a:r>
          </a:p>
          <a:p>
            <a:pPr marL="0" indent="0">
              <a:buNone/>
            </a:pPr>
            <a:r>
              <a:rPr lang="en-US" sz="1800" cap="none" dirty="0">
                <a:latin typeface="Arial" panose="020B0604020202020204" pitchFamily="34" charset="0"/>
                <a:cs typeface="Arial" panose="020B0604020202020204" pitchFamily="34" charset="0"/>
              </a:rPr>
              <a:t>• Where you will set up your business (for example, rent a store, share space). </a:t>
            </a:r>
          </a:p>
          <a:p>
            <a:pPr marL="0" indent="0">
              <a:buNone/>
            </a:pPr>
            <a:r>
              <a:rPr lang="en-US" sz="1800" cap="none" dirty="0">
                <a:latin typeface="Arial" panose="020B0604020202020204" pitchFamily="34" charset="0"/>
                <a:cs typeface="Arial" panose="020B0604020202020204" pitchFamily="34" charset="0"/>
              </a:rPr>
              <a:t>• Your hours of operation. </a:t>
            </a:r>
          </a:p>
          <a:p>
            <a:pPr marL="0" indent="0">
              <a:buNone/>
            </a:pPr>
            <a:r>
              <a:rPr lang="en-US" sz="1800" cap="none" dirty="0">
                <a:latin typeface="Arial" panose="020B0604020202020204" pitchFamily="34" charset="0"/>
                <a:cs typeface="Arial" panose="020B0604020202020204" pitchFamily="34" charset="0"/>
              </a:rPr>
              <a:t>• Who your customers, suppliers and competitors will be. </a:t>
            </a:r>
          </a:p>
          <a:p>
            <a:pPr marL="0" indent="0">
              <a:buNone/>
            </a:pPr>
            <a:r>
              <a:rPr lang="en-US" sz="1800" cap="none" dirty="0">
                <a:latin typeface="Arial" panose="020B0604020202020204" pitchFamily="34" charset="0"/>
                <a:cs typeface="Arial" panose="020B0604020202020204" pitchFamily="34" charset="0"/>
              </a:rPr>
              <a:t>• How you will advertise your product or service. </a:t>
            </a:r>
          </a:p>
          <a:p>
            <a:pPr marL="0" indent="0">
              <a:buNone/>
            </a:pPr>
            <a:r>
              <a:rPr lang="en-US" sz="1800" cap="none" dirty="0">
                <a:latin typeface="Arial" panose="020B0604020202020204" pitchFamily="34" charset="0"/>
                <a:cs typeface="Arial" panose="020B0604020202020204" pitchFamily="34" charset="0"/>
              </a:rPr>
              <a:t>• What items and services you’ll need to start the business. </a:t>
            </a:r>
          </a:p>
          <a:p>
            <a:pPr marL="0" indent="0">
              <a:buNone/>
            </a:pPr>
            <a:r>
              <a:rPr lang="en-US" sz="1800" cap="none" dirty="0">
                <a:latin typeface="Arial" panose="020B0604020202020204" pitchFamily="34" charset="0"/>
                <a:cs typeface="Arial" panose="020B0604020202020204" pitchFamily="34" charset="0"/>
              </a:rPr>
              <a:t>• What these items and services will cost. </a:t>
            </a:r>
          </a:p>
          <a:p>
            <a:pPr marL="0" indent="0">
              <a:buNone/>
            </a:pPr>
            <a:r>
              <a:rPr lang="en-US" sz="1800" cap="none" dirty="0">
                <a:latin typeface="Arial" panose="020B0604020202020204" pitchFamily="34" charset="0"/>
                <a:cs typeface="Arial" panose="020B0604020202020204" pitchFamily="34" charset="0"/>
              </a:rPr>
              <a:t>• How you are going to pay for these items and services. </a:t>
            </a:r>
          </a:p>
          <a:p>
            <a:pPr marL="0" indent="0">
              <a:buNone/>
            </a:pPr>
            <a:r>
              <a:rPr lang="en-US" sz="1800" cap="none" dirty="0">
                <a:latin typeface="Arial" panose="020B0604020202020204" pitchFamily="34" charset="0"/>
                <a:cs typeface="Arial" panose="020B0604020202020204" pitchFamily="34" charset="0"/>
              </a:rPr>
              <a:t>• Your expected earnings for the first four years of the business</a:t>
            </a:r>
          </a:p>
        </p:txBody>
      </p:sp>
    </p:spTree>
    <p:extLst>
      <p:ext uri="{BB962C8B-B14F-4D97-AF65-F5344CB8AC3E}">
        <p14:creationId xmlns:p14="http://schemas.microsoft.com/office/powerpoint/2010/main" val="319766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40EF-B906-4104-A721-69FC15339C49}"/>
              </a:ext>
            </a:extLst>
          </p:cNvPr>
          <p:cNvSpPr>
            <a:spLocks noGrp="1"/>
          </p:cNvSpPr>
          <p:nvPr>
            <p:ph type="title"/>
          </p:nvPr>
        </p:nvSpPr>
        <p:spPr>
          <a:xfrm>
            <a:off x="913775" y="618518"/>
            <a:ext cx="10364451" cy="816000"/>
          </a:xfrm>
        </p:spPr>
        <p:txBody>
          <a:bodyPr>
            <a:normAutofit fontScale="90000"/>
          </a:bodyPr>
          <a:lstStyle/>
          <a:p>
            <a:r>
              <a:rPr lang="en-US" sz="6000" dirty="0">
                <a:latin typeface="Arial" panose="020B0604020202020204" pitchFamily="34" charset="0"/>
                <a:cs typeface="Arial" panose="020B0604020202020204" pitchFamily="34" charset="0"/>
              </a:rPr>
              <a:t>Pass cadre</a:t>
            </a:r>
          </a:p>
        </p:txBody>
      </p:sp>
      <p:graphicFrame>
        <p:nvGraphicFramePr>
          <p:cNvPr id="4" name="Content Placeholder 3">
            <a:extLst>
              <a:ext uri="{FF2B5EF4-FFF2-40B4-BE49-F238E27FC236}">
                <a16:creationId xmlns:a16="http://schemas.microsoft.com/office/drawing/2014/main" id="{57040875-4C92-4759-A771-44E974B7A23A}"/>
              </a:ext>
            </a:extLst>
          </p:cNvPr>
          <p:cNvGraphicFramePr>
            <a:graphicFrameLocks noGrp="1"/>
          </p:cNvGraphicFramePr>
          <p:nvPr>
            <p:ph sz="quarter" idx="13"/>
            <p:extLst>
              <p:ext uri="{D42A27DB-BD31-4B8C-83A1-F6EECF244321}">
                <p14:modId xmlns:p14="http://schemas.microsoft.com/office/powerpoint/2010/main" val="633974375"/>
              </p:ext>
            </p:extLst>
          </p:nvPr>
        </p:nvGraphicFramePr>
        <p:xfrm>
          <a:off x="1359018" y="1601628"/>
          <a:ext cx="8985132" cy="4782393"/>
        </p:xfrm>
        <a:graphic>
          <a:graphicData uri="http://schemas.openxmlformats.org/drawingml/2006/table">
            <a:tbl>
              <a:tblPr/>
              <a:tblGrid>
                <a:gridCol w="2246283">
                  <a:extLst>
                    <a:ext uri="{9D8B030D-6E8A-4147-A177-3AD203B41FA5}">
                      <a16:colId xmlns:a16="http://schemas.microsoft.com/office/drawing/2014/main" val="3589220647"/>
                    </a:ext>
                  </a:extLst>
                </a:gridCol>
                <a:gridCol w="2246283">
                  <a:extLst>
                    <a:ext uri="{9D8B030D-6E8A-4147-A177-3AD203B41FA5}">
                      <a16:colId xmlns:a16="http://schemas.microsoft.com/office/drawing/2014/main" val="3203177320"/>
                    </a:ext>
                  </a:extLst>
                </a:gridCol>
                <a:gridCol w="2246283">
                  <a:extLst>
                    <a:ext uri="{9D8B030D-6E8A-4147-A177-3AD203B41FA5}">
                      <a16:colId xmlns:a16="http://schemas.microsoft.com/office/drawing/2014/main" val="2049294081"/>
                    </a:ext>
                  </a:extLst>
                </a:gridCol>
                <a:gridCol w="2246283">
                  <a:extLst>
                    <a:ext uri="{9D8B030D-6E8A-4147-A177-3AD203B41FA5}">
                      <a16:colId xmlns:a16="http://schemas.microsoft.com/office/drawing/2014/main" val="3564840246"/>
                    </a:ext>
                  </a:extLst>
                </a:gridCol>
              </a:tblGrid>
              <a:tr h="709527">
                <a:tc>
                  <a:txBody>
                    <a:bodyPr/>
                    <a:lstStyle/>
                    <a:p>
                      <a:pPr algn="l"/>
                      <a:r>
                        <a:rPr lang="en-US" b="1" dirty="0">
                          <a:effectLst/>
                          <a:latin typeface="Arial" panose="020B0604020202020204" pitchFamily="34" charset="0"/>
                          <a:cs typeface="Arial" panose="020B0604020202020204" pitchFamily="34" charset="0"/>
                        </a:rPr>
                        <a:t>PASS Cadre</a:t>
                      </a:r>
                      <a:br>
                        <a:rPr lang="en-US" dirty="0">
                          <a:effectLst/>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Location</a:t>
                      </a:r>
                    </a:p>
                  </a:txBody>
                  <a:tcPr marL="19050" marR="19050" marT="19050" marB="19050">
                    <a:lnL>
                      <a:noFill/>
                    </a:lnL>
                    <a:lnR>
                      <a:noFill/>
                    </a:lnR>
                    <a:lnT>
                      <a:noFill/>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a:effectLst/>
                          <a:latin typeface="Arial" panose="020B0604020202020204" pitchFamily="34" charset="0"/>
                          <a:cs typeface="Arial" panose="020B0604020202020204" pitchFamily="34" charset="0"/>
                        </a:rPr>
                        <a:t>Jurisdiction</a:t>
                      </a:r>
                    </a:p>
                  </a:txBody>
                  <a:tcPr marL="19050" marR="19050" marT="19050" marB="19050">
                    <a:lnL>
                      <a:noFill/>
                    </a:lnL>
                    <a:lnR>
                      <a:noFill/>
                    </a:lnR>
                    <a:lnT>
                      <a:noFill/>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b="1">
                          <a:effectLst/>
                          <a:latin typeface="Arial" panose="020B0604020202020204" pitchFamily="34" charset="0"/>
                          <a:cs typeface="Arial" panose="020B0604020202020204" pitchFamily="34" charset="0"/>
                        </a:rPr>
                        <a:t>Toll-free Number</a:t>
                      </a:r>
                      <a:endParaRPr lang="en-US">
                        <a:effectLst/>
                        <a:latin typeface="Arial" panose="020B0604020202020204" pitchFamily="34" charset="0"/>
                        <a:cs typeface="Arial" panose="020B0604020202020204" pitchFamily="34" charset="0"/>
                      </a:endParaRPr>
                    </a:p>
                  </a:txBody>
                  <a:tcPr marL="19050" marR="19050" marT="19050" marB="19050">
                    <a:lnL>
                      <a:noFill/>
                    </a:lnL>
                    <a:lnR>
                      <a:noFill/>
                    </a:lnR>
                    <a:lnT>
                      <a:noFill/>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b="1">
                          <a:effectLst/>
                          <a:latin typeface="Arial" panose="020B0604020202020204" pitchFamily="34" charset="0"/>
                          <a:cs typeface="Arial" panose="020B0604020202020204" pitchFamily="34" charset="0"/>
                        </a:rPr>
                        <a:t>Local Number</a:t>
                      </a:r>
                      <a:endParaRPr lang="en-US">
                        <a:effectLst/>
                        <a:latin typeface="Arial" panose="020B0604020202020204" pitchFamily="34" charset="0"/>
                        <a:cs typeface="Arial" panose="020B0604020202020204" pitchFamily="34" charset="0"/>
                      </a:endParaRPr>
                    </a:p>
                  </a:txBody>
                  <a:tcPr marL="19050" marR="19050" marT="19050" marB="19050">
                    <a:lnL>
                      <a:noFill/>
                    </a:lnL>
                    <a:lnR>
                      <a:noFill/>
                    </a:lnR>
                    <a:lnT>
                      <a:noFill/>
                    </a:lnT>
                    <a:lnB w="9525"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103315938"/>
                  </a:ext>
                </a:extLst>
              </a:tr>
              <a:tr h="2036433">
                <a:tc>
                  <a:txBody>
                    <a:bodyPr/>
                    <a:lstStyle/>
                    <a:p>
                      <a:pPr algn="l"/>
                      <a:r>
                        <a:rPr lang="en-US" dirty="0">
                          <a:effectLst/>
                          <a:latin typeface="Arial" panose="020B0604020202020204" pitchFamily="34" charset="0"/>
                          <a:cs typeface="Arial" panose="020B0604020202020204" pitchFamily="34" charset="0"/>
                        </a:rPr>
                        <a:t>Rochester, NY</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dirty="0">
                          <a:effectLst/>
                          <a:latin typeface="Arial" panose="020B0604020202020204" pitchFamily="34" charset="0"/>
                          <a:cs typeface="Arial" panose="020B0604020202020204" pitchFamily="34" charset="0"/>
                        </a:rPr>
                        <a:t>Upstate NY (WNY, Central New York, Finger Lakes, Northern Counties, Mohawk Valley, Capital District and Southern Tier)</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dirty="0">
                          <a:effectLst/>
                          <a:latin typeface="Arial" panose="020B0604020202020204" pitchFamily="34" charset="0"/>
                          <a:cs typeface="Arial" panose="020B0604020202020204" pitchFamily="34" charset="0"/>
                        </a:rPr>
                        <a:t>855-248-0232</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dirty="0">
                          <a:effectLst/>
                          <a:latin typeface="Arial" panose="020B0604020202020204" pitchFamily="34" charset="0"/>
                          <a:cs typeface="Arial" panose="020B0604020202020204" pitchFamily="34" charset="0"/>
                        </a:rPr>
                        <a:t>866-331-6759,</a:t>
                      </a:r>
                      <a:br>
                        <a:rPr lang="en-US" dirty="0">
                          <a:effectLst/>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ext. </a:t>
                      </a:r>
                      <a:r>
                        <a:rPr lang="en-US">
                          <a:effectLst/>
                          <a:latin typeface="Arial" panose="020B0604020202020204" pitchFamily="34" charset="0"/>
                          <a:cs typeface="Arial" panose="020B0604020202020204" pitchFamily="34" charset="0"/>
                        </a:rPr>
                        <a:t>25811</a:t>
                      </a:r>
                      <a:endParaRPr lang="en-US" dirty="0">
                        <a:effectLst/>
                        <a:latin typeface="Arial" panose="020B0604020202020204" pitchFamily="34" charset="0"/>
                        <a:cs typeface="Arial" panose="020B0604020202020204" pitchFamily="34" charset="0"/>
                      </a:endParaRP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2397044622"/>
                  </a:ext>
                </a:extLst>
              </a:tr>
              <a:tr h="2036433">
                <a:tc>
                  <a:txBody>
                    <a:bodyPr/>
                    <a:lstStyle/>
                    <a:p>
                      <a:pPr algn="l"/>
                      <a:r>
                        <a:rPr lang="en-US">
                          <a:effectLst/>
                          <a:latin typeface="Arial" panose="020B0604020202020204" pitchFamily="34" charset="0"/>
                          <a:cs typeface="Arial" panose="020B0604020202020204" pitchFamily="34" charset="0"/>
                        </a:rPr>
                        <a:t>New York, NY</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a:effectLst/>
                          <a:latin typeface="Arial" panose="020B0604020202020204" pitchFamily="34" charset="0"/>
                          <a:cs typeface="Arial" panose="020B0604020202020204" pitchFamily="34" charset="0"/>
                        </a:rPr>
                        <a:t>New Jersey,</a:t>
                      </a:r>
                      <a:br>
                        <a:rPr lang="en-US">
                          <a:effectLst/>
                          <a:latin typeface="Arial" panose="020B0604020202020204" pitchFamily="34" charset="0"/>
                          <a:cs typeface="Arial" panose="020B0604020202020204" pitchFamily="34" charset="0"/>
                        </a:rPr>
                      </a:br>
                      <a:r>
                        <a:rPr lang="en-US">
                          <a:effectLst/>
                          <a:latin typeface="Arial" panose="020B0604020202020204" pitchFamily="34" charset="0"/>
                          <a:cs typeface="Arial" panose="020B0604020202020204" pitchFamily="34" charset="0"/>
                        </a:rPr>
                        <a:t>Downstate New York</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pt-BR" dirty="0">
                          <a:effectLst/>
                          <a:latin typeface="Arial" panose="020B0604020202020204" pitchFamily="34" charset="0"/>
                          <a:cs typeface="Arial" panose="020B0604020202020204" pitchFamily="34" charset="0"/>
                        </a:rPr>
                        <a:t>PASS A-M</a:t>
                      </a:r>
                      <a:br>
                        <a:rPr lang="pt-BR" dirty="0">
                          <a:effectLst/>
                          <a:latin typeface="Arial" panose="020B0604020202020204" pitchFamily="34" charset="0"/>
                          <a:cs typeface="Arial" panose="020B0604020202020204" pitchFamily="34" charset="0"/>
                        </a:rPr>
                      </a:br>
                      <a:r>
                        <a:rPr lang="pt-BR" dirty="0">
                          <a:effectLst/>
                          <a:latin typeface="Arial" panose="020B0604020202020204" pitchFamily="34" charset="0"/>
                          <a:cs typeface="Arial" panose="020B0604020202020204" pitchFamily="34" charset="0"/>
                        </a:rPr>
                        <a:t>866-348-5403,</a:t>
                      </a:r>
                      <a:br>
                        <a:rPr lang="pt-BR" dirty="0">
                          <a:effectLst/>
                          <a:latin typeface="Arial" panose="020B0604020202020204" pitchFamily="34" charset="0"/>
                          <a:cs typeface="Arial" panose="020B0604020202020204" pitchFamily="34" charset="0"/>
                        </a:rPr>
                      </a:br>
                      <a:r>
                        <a:rPr lang="pt-BR" dirty="0">
                          <a:effectLst/>
                          <a:latin typeface="Arial" panose="020B0604020202020204" pitchFamily="34" charset="0"/>
                          <a:cs typeface="Arial" panose="020B0604020202020204" pitchFamily="34" charset="0"/>
                        </a:rPr>
                        <a:t>ext. 23648</a:t>
                      </a:r>
                    </a:p>
                    <a:p>
                      <a:pPr algn="l"/>
                      <a:r>
                        <a:rPr lang="pt-BR" dirty="0">
                          <a:effectLst/>
                          <a:latin typeface="Arial" panose="020B0604020202020204" pitchFamily="34" charset="0"/>
                          <a:cs typeface="Arial" panose="020B0604020202020204" pitchFamily="34" charset="0"/>
                        </a:rPr>
                        <a:t>PASS N-Z</a:t>
                      </a:r>
                      <a:br>
                        <a:rPr lang="pt-BR" dirty="0">
                          <a:effectLst/>
                          <a:latin typeface="Arial" panose="020B0604020202020204" pitchFamily="34" charset="0"/>
                          <a:cs typeface="Arial" panose="020B0604020202020204" pitchFamily="34" charset="0"/>
                        </a:rPr>
                      </a:br>
                      <a:r>
                        <a:rPr lang="pt-BR" dirty="0">
                          <a:effectLst/>
                          <a:latin typeface="Arial" panose="020B0604020202020204" pitchFamily="34" charset="0"/>
                          <a:cs typeface="Arial" panose="020B0604020202020204" pitchFamily="34" charset="0"/>
                        </a:rPr>
                        <a:t>866-348-5403,</a:t>
                      </a:r>
                      <a:br>
                        <a:rPr lang="pt-BR" dirty="0">
                          <a:effectLst/>
                          <a:latin typeface="Arial" panose="020B0604020202020204" pitchFamily="34" charset="0"/>
                          <a:cs typeface="Arial" panose="020B0604020202020204" pitchFamily="34" charset="0"/>
                        </a:rPr>
                      </a:br>
                      <a:r>
                        <a:rPr lang="pt-BR" dirty="0">
                          <a:effectLst/>
                          <a:latin typeface="Arial" panose="020B0604020202020204" pitchFamily="34" charset="0"/>
                          <a:cs typeface="Arial" panose="020B0604020202020204" pitchFamily="34" charset="0"/>
                        </a:rPr>
                        <a:t>ext. 23645</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tc>
                  <a:txBody>
                    <a:bodyPr/>
                    <a:lstStyle/>
                    <a:p>
                      <a:pPr algn="l"/>
                      <a:r>
                        <a:rPr lang="en-US" dirty="0">
                          <a:effectLst/>
                          <a:latin typeface="Arial" panose="020B0604020202020204" pitchFamily="34" charset="0"/>
                          <a:cs typeface="Arial" panose="020B0604020202020204" pitchFamily="34" charset="0"/>
                        </a:rPr>
                        <a:t>866-335-1089</a:t>
                      </a:r>
                    </a:p>
                  </a:txBody>
                  <a:tcPr marL="19050" marR="19050" marT="19050" marB="19050" anchor="ctr">
                    <a:lnL>
                      <a:noFill/>
                    </a:lnL>
                    <a:lnR>
                      <a:noFill/>
                    </a:lnR>
                    <a:lnT w="9525" cap="flat" cmpd="sng" algn="ctr">
                      <a:solidFill>
                        <a:srgbClr val="D7E1E6"/>
                      </a:solidFill>
                      <a:prstDash val="solid"/>
                      <a:round/>
                      <a:headEnd type="none" w="med" len="med"/>
                      <a:tailEnd type="none" w="med" len="med"/>
                    </a:lnT>
                    <a:lnB w="9525"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3928087396"/>
                  </a:ext>
                </a:extLst>
              </a:tr>
            </a:tbl>
          </a:graphicData>
        </a:graphic>
      </p:graphicFrame>
      <p:sp>
        <p:nvSpPr>
          <p:cNvPr id="5" name="Rectangle 1">
            <a:extLst>
              <a:ext uri="{FF2B5EF4-FFF2-40B4-BE49-F238E27FC236}">
                <a16:creationId xmlns:a16="http://schemas.microsoft.com/office/drawing/2014/main" id="{410FA7A8-7C0F-4B9A-85CD-A9B691B991F1}"/>
              </a:ext>
            </a:extLst>
          </p:cNvPr>
          <p:cNvSpPr>
            <a:spLocks noChangeArrowheads="1"/>
          </p:cNvSpPr>
          <p:nvPr/>
        </p:nvSpPr>
        <p:spPr bwMode="auto">
          <a:xfrm>
            <a:off x="-701464" y="114856"/>
            <a:ext cx="12893464"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212121"/>
                </a:solidFill>
                <a:effectLst/>
                <a:latin typeface="ui-sans-serif"/>
              </a:rPr>
              <a:t>N</a:t>
            </a:r>
            <a:r>
              <a:rPr kumimoji="0" lang="en-US" altLang="en-US" sz="1500" b="1" i="0" u="none" strike="noStrike" cap="none" normalizeH="0" baseline="0" bmk="">
                <a:ln>
                  <a:noFill/>
                </a:ln>
                <a:solidFill>
                  <a:srgbClr val="212121"/>
                </a:solidFill>
                <a:effectLst/>
                <a:latin typeface="ui-sans-serif"/>
              </a:rPr>
              <a:t>ew York Region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704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9E10-F519-4BE2-BE16-D9BAFBCAC27C}"/>
              </a:ext>
            </a:extLst>
          </p:cNvPr>
          <p:cNvSpPr>
            <a:spLocks noGrp="1"/>
          </p:cNvSpPr>
          <p:nvPr>
            <p:ph type="title"/>
          </p:nvPr>
        </p:nvSpPr>
        <p:spPr>
          <a:xfrm>
            <a:off x="913775" y="618517"/>
            <a:ext cx="10364451" cy="841167"/>
          </a:xfrm>
        </p:spPr>
        <p:txBody>
          <a:bodyPr/>
          <a:lstStyle/>
          <a:p>
            <a:r>
              <a:rPr lang="en-US" dirty="0">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900A75E2-391E-4465-AF9C-60FFCF81CAB1}"/>
              </a:ext>
            </a:extLst>
          </p:cNvPr>
          <p:cNvSpPr>
            <a:spLocks noGrp="1"/>
          </p:cNvSpPr>
          <p:nvPr>
            <p:ph sz="quarter" idx="13"/>
          </p:nvPr>
        </p:nvSpPr>
        <p:spPr>
          <a:xfrm>
            <a:off x="913774" y="1770078"/>
            <a:ext cx="10363826" cy="4021122"/>
          </a:xfrm>
        </p:spPr>
        <p:txBody>
          <a:bodyPr/>
          <a:lstStyle/>
          <a:p>
            <a:r>
              <a:rPr lang="en-US" b="1" cap="none" dirty="0">
                <a:latin typeface="Arial" panose="020B0604020202020204" pitchFamily="34" charset="0"/>
                <a:cs typeface="Arial" panose="020B0604020202020204" pitchFamily="34" charset="0"/>
              </a:rPr>
              <a:t>Sample pass plans </a:t>
            </a:r>
            <a:r>
              <a:rPr lang="en-US" cap="none" dirty="0">
                <a:solidFill>
                  <a:schemeClr val="tx1">
                    <a:lumMod val="95000"/>
                    <a:lumOff val="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https://transition.ruralinstitute.umt.edu/employment/ssa-work-incentives/sample-pass-plans/</a:t>
            </a:r>
            <a:endParaRPr lang="en-US" cap="none" dirty="0">
              <a:solidFill>
                <a:schemeClr val="tx1">
                  <a:lumMod val="95000"/>
                  <a:lumOff val="5000"/>
                </a:schemeClr>
              </a:solidFill>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Information, assistance </a:t>
            </a:r>
            <a:r>
              <a:rPr lang="en-US" cap="none" dirty="0">
                <a:solidFill>
                  <a:schemeClr val="tx1">
                    <a:lumMod val="95000"/>
                    <a:lumOff val="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https://www.passonline.org/</a:t>
            </a:r>
            <a:endParaRPr lang="en-US" cap="none" dirty="0">
              <a:solidFill>
                <a:schemeClr val="tx1">
                  <a:lumMod val="95000"/>
                  <a:lumOff val="5000"/>
                </a:schemeClr>
              </a:solidFill>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Pass information </a:t>
            </a:r>
            <a:r>
              <a:rPr lang="en-US" cap="none" dirty="0">
                <a:solidFill>
                  <a:schemeClr val="tx1">
                    <a:lumMod val="95000"/>
                    <a:lumOff val="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https://www.ssa.gov/disabilityresearch/wi/pass.htm</a:t>
            </a:r>
            <a:endParaRPr lang="en-US" cap="none" dirty="0">
              <a:solidFill>
                <a:schemeClr val="tx1">
                  <a:lumMod val="95000"/>
                  <a:lumOff val="5000"/>
                </a:schemeClr>
              </a:solidFill>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Business expenses (pub. 535 </a:t>
            </a:r>
            <a:r>
              <a:rPr lang="en-US" b="1" cap="none" dirty="0" err="1">
                <a:latin typeface="Arial" panose="020B0604020202020204" pitchFamily="34" charset="0"/>
                <a:cs typeface="Arial" panose="020B0604020202020204" pitchFamily="34" charset="0"/>
              </a:rPr>
              <a:t>irs</a:t>
            </a:r>
            <a:r>
              <a:rPr lang="en-US" b="1" cap="none" dirty="0">
                <a:latin typeface="Arial" panose="020B0604020202020204" pitchFamily="34" charset="0"/>
                <a:cs typeface="Arial" panose="020B0604020202020204" pitchFamily="34" charset="0"/>
              </a:rPr>
              <a:t>) </a:t>
            </a:r>
            <a:r>
              <a:rPr lang="en-US" cap="none" dirty="0">
                <a:solidFill>
                  <a:schemeClr val="tx1">
                    <a:lumMod val="95000"/>
                    <a:lumOff val="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https://www.irs.gov/publications/p535</a:t>
            </a:r>
            <a:endParaRPr lang="en-US" cap="none"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2920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96CD-DC59-4891-AC2E-D02ECE0C96B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55-b/c Programs </a:t>
            </a:r>
          </a:p>
        </p:txBody>
      </p:sp>
      <p:sp>
        <p:nvSpPr>
          <p:cNvPr id="3" name="Content Placeholder 2">
            <a:extLst>
              <a:ext uri="{FF2B5EF4-FFF2-40B4-BE49-F238E27FC236}">
                <a16:creationId xmlns:a16="http://schemas.microsoft.com/office/drawing/2014/main" id="{C42D7017-D4C5-46FB-8CFE-16195A682B7E}"/>
              </a:ext>
            </a:extLst>
          </p:cNvPr>
          <p:cNvSpPr>
            <a:spLocks noGrp="1"/>
          </p:cNvSpPr>
          <p:nvPr>
            <p:ph sz="quarter" idx="13"/>
          </p:nvPr>
        </p:nvSpPr>
        <p:spPr/>
        <p:txBody>
          <a:bodyPr>
            <a:normAutofit/>
          </a:bodyPr>
          <a:lstStyle/>
          <a:p>
            <a:pPr marL="0" indent="0" algn="ctr">
              <a:buNone/>
            </a:pPr>
            <a:r>
              <a:rPr lang="en-US" sz="3600" cap="none" dirty="0">
                <a:solidFill>
                  <a:srgbClr val="000000"/>
                </a:solidFill>
                <a:latin typeface="Arial" panose="020B0604020202020204" pitchFamily="34" charset="0"/>
              </a:rPr>
              <a:t>The Governor's Programs to Hire Individuals and Veterans with Disabilities</a:t>
            </a:r>
          </a:p>
          <a:p>
            <a:pPr marL="0" indent="0" algn="ctr">
              <a:buNone/>
            </a:pPr>
            <a:r>
              <a:rPr lang="en-US" sz="3600" cap="none" dirty="0">
                <a:solidFill>
                  <a:srgbClr val="000000"/>
                </a:solidFill>
                <a:latin typeface="Arial" panose="020B0604020202020204" pitchFamily="34" charset="0"/>
              </a:rPr>
              <a:t>New York</a:t>
            </a:r>
            <a:endParaRPr lang="en-US" sz="3600" cap="none" dirty="0"/>
          </a:p>
        </p:txBody>
      </p:sp>
    </p:spTree>
    <p:extLst>
      <p:ext uri="{BB962C8B-B14F-4D97-AF65-F5344CB8AC3E}">
        <p14:creationId xmlns:p14="http://schemas.microsoft.com/office/powerpoint/2010/main" val="326766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0347-DE92-4102-B7BA-677E05974F69}"/>
              </a:ext>
            </a:extLst>
          </p:cNvPr>
          <p:cNvSpPr>
            <a:spLocks noGrp="1"/>
          </p:cNvSpPr>
          <p:nvPr>
            <p:ph type="title"/>
          </p:nvPr>
        </p:nvSpPr>
        <p:spPr>
          <a:xfrm>
            <a:off x="913775" y="618517"/>
            <a:ext cx="10364451" cy="581109"/>
          </a:xfrm>
        </p:spPr>
        <p:txBody>
          <a:bodyPr>
            <a:normAutofit fontScale="90000"/>
          </a:bodyPr>
          <a:lstStyle/>
          <a:p>
            <a:r>
              <a:rPr lang="en-US"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9EA7D9E6-BFA9-4537-A115-EB21B8D59D5A}"/>
              </a:ext>
            </a:extLst>
          </p:cNvPr>
          <p:cNvSpPr>
            <a:spLocks noGrp="1"/>
          </p:cNvSpPr>
          <p:nvPr>
            <p:ph sz="quarter" idx="13"/>
          </p:nvPr>
        </p:nvSpPr>
        <p:spPr>
          <a:xfrm>
            <a:off x="914400" y="1501630"/>
            <a:ext cx="10363826" cy="4423793"/>
          </a:xfrm>
        </p:spPr>
        <p:txBody>
          <a:bodyPr>
            <a:normAutofit fontScale="85000" lnSpcReduction="20000"/>
          </a:bodyPr>
          <a:lstStyle/>
          <a:p>
            <a:r>
              <a:rPr lang="en-US" sz="2100" cap="none" dirty="0">
                <a:latin typeface="Arial" panose="020B0604020202020204" pitchFamily="34" charset="0"/>
                <a:cs typeface="Arial" panose="020B0604020202020204" pitchFamily="34" charset="0"/>
              </a:rPr>
              <a:t>The Governor's Programs to Hire Individuals and Veterans with Disabilities consist of two specialized programs: the 55-b and the 55-c Program. These programs are coordinated efforts to place individuals with disabilities in entry-level state jobs.</a:t>
            </a:r>
          </a:p>
          <a:p>
            <a:r>
              <a:rPr lang="en-US" sz="2100" cap="none" dirty="0">
                <a:latin typeface="Arial" panose="020B0604020202020204" pitchFamily="34" charset="0"/>
                <a:cs typeface="Arial" panose="020B0604020202020204" pitchFamily="34" charset="0"/>
              </a:rPr>
              <a:t>Section 55-b of the New York State Civil Service Law authorizes the New York State Civil Service Commission to designate up to 1,200 positions normally filled through competitive examination to be filled through the appointment of qualified persons with disabilities. Section 55-c authorizes the designation of up to 500 positions in the non-competitive class to be filled by qualified veterans with disabilities. In general, an entry-level position that is filled only through an open-competitive examination (one open to the public) may be used for a 55-b or 55-c appointment.</a:t>
            </a:r>
          </a:p>
          <a:p>
            <a:r>
              <a:rPr lang="en-US" sz="2100" cap="none" dirty="0">
                <a:latin typeface="Arial" panose="020B0604020202020204" pitchFamily="34" charset="0"/>
                <a:cs typeface="Arial" panose="020B0604020202020204" pitchFamily="34" charset="0"/>
              </a:rPr>
              <a:t>No initial written examination is required for appointment. To qualify for either program, you must first submit a formal application. A medical evaluation may be necessary for program certification.</a:t>
            </a:r>
          </a:p>
          <a:p>
            <a:r>
              <a:rPr lang="en-US" sz="2100" cap="none" dirty="0">
                <a:latin typeface="Arial" panose="020B0604020202020204" pitchFamily="34" charset="0"/>
                <a:cs typeface="Arial" panose="020B0604020202020204" pitchFamily="34" charset="0"/>
              </a:rPr>
              <a:t>Please note that Sections 55-b and 55-c are distinct from of the Civil Service Law Section 55-a, which provides similar employment opportunities for individuals with disabilities to positions in local government</a:t>
            </a:r>
          </a:p>
          <a:p>
            <a:endParaRPr lang="en-US" dirty="0"/>
          </a:p>
        </p:txBody>
      </p:sp>
    </p:spTree>
    <p:extLst>
      <p:ext uri="{BB962C8B-B14F-4D97-AF65-F5344CB8AC3E}">
        <p14:creationId xmlns:p14="http://schemas.microsoft.com/office/powerpoint/2010/main" val="489670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E48A-C2B5-42B3-9622-21AC75D19D3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PROGRAM ELIGIBILITY REQUIREMENTS</a:t>
            </a:r>
          </a:p>
        </p:txBody>
      </p:sp>
      <p:sp>
        <p:nvSpPr>
          <p:cNvPr id="3" name="Content Placeholder 2">
            <a:extLst>
              <a:ext uri="{FF2B5EF4-FFF2-40B4-BE49-F238E27FC236}">
                <a16:creationId xmlns:a16="http://schemas.microsoft.com/office/drawing/2014/main" id="{F59A1850-3AEF-4058-9539-6F300789F474}"/>
              </a:ext>
            </a:extLst>
          </p:cNvPr>
          <p:cNvSpPr>
            <a:spLocks noGrp="1"/>
          </p:cNvSpPr>
          <p:nvPr>
            <p:ph sz="quarter" idx="13"/>
          </p:nvPr>
        </p:nvSpPr>
        <p:spPr>
          <a:xfrm>
            <a:off x="913774" y="1795244"/>
            <a:ext cx="10363826" cy="3995955"/>
          </a:xfrm>
        </p:spPr>
        <p:txBody>
          <a:bodyPr>
            <a:normAutofit fontScale="85000" lnSpcReduction="10000"/>
          </a:bodyPr>
          <a:lstStyle/>
          <a:p>
            <a:r>
              <a:rPr lang="en-US" sz="2100" cap="none" dirty="0">
                <a:latin typeface="Arial" panose="020B0604020202020204" pitchFamily="34" charset="0"/>
                <a:cs typeface="Arial" panose="020B0604020202020204" pitchFamily="34" charset="0"/>
              </a:rPr>
              <a:t>Eligibility pursuant to Sections 55-b and 55-c of the Civil Service Law is limited to persons with physical or mental disabilities, who are found otherwise qualified to satisfactorily perform the duties of a position. Employee Health Service at the Department of Civil Service will evaluate the degree of functional limitations*, restrictions, and need for special accommodation.</a:t>
            </a:r>
          </a:p>
          <a:p>
            <a:r>
              <a:rPr lang="en-US" sz="2100" cap="none" dirty="0">
                <a:latin typeface="Arial" panose="020B0604020202020204" pitchFamily="34" charset="0"/>
                <a:cs typeface="Arial" panose="020B0604020202020204" pitchFamily="34" charset="0"/>
              </a:rPr>
              <a:t>A serious limitation in a functional area means a reduction, due to a severe physical or mental impairment, to the degree that the individual requires services or accommodations not typically made for other individuals to prepare for, enter, engage in, or retain employment.</a:t>
            </a:r>
          </a:p>
          <a:p>
            <a:r>
              <a:rPr lang="en-US" sz="2100" cap="none" dirty="0">
                <a:latin typeface="Arial" panose="020B0604020202020204" pitchFamily="34" charset="0"/>
                <a:cs typeface="Arial" panose="020B0604020202020204" pitchFamily="34" charset="0"/>
              </a:rPr>
              <a:t>If you were previously approved for either program but your eligibility has expired, please </a:t>
            </a:r>
            <a:r>
              <a:rPr lang="en-US" sz="2100" cap="none" dirty="0">
                <a:solidFill>
                  <a:schemeClr val="tx1">
                    <a:lumMod val="95000"/>
                    <a:lumOff val="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contact the 55-b/c Program</a:t>
            </a:r>
            <a:r>
              <a:rPr lang="en-US" sz="2100" cap="none" dirty="0">
                <a:solidFill>
                  <a:schemeClr val="tx1">
                    <a:lumMod val="95000"/>
                    <a:lumOff val="5000"/>
                  </a:schemeClr>
                </a:solidFill>
                <a:latin typeface="Arial" panose="020B0604020202020204" pitchFamily="34" charset="0"/>
                <a:cs typeface="Arial" panose="020B0604020202020204" pitchFamily="34" charset="0"/>
              </a:rPr>
              <a:t>.</a:t>
            </a:r>
          </a:p>
          <a:p>
            <a:r>
              <a:rPr lang="en-US" sz="2100" b="1" dirty="0">
                <a:latin typeface="Arial" panose="020B0604020202020204" pitchFamily="34" charset="0"/>
                <a:cs typeface="Arial" panose="020B0604020202020204" pitchFamily="34" charset="0"/>
              </a:rPr>
              <a:t>Email:</a:t>
            </a:r>
            <a:r>
              <a:rPr lang="en-US" sz="2100" dirty="0">
                <a:latin typeface="Arial" panose="020B0604020202020204" pitchFamily="34" charset="0"/>
                <a:cs typeface="Arial" panose="020B0604020202020204" pitchFamily="34" charset="0"/>
              </a:rPr>
              <a:t> </a:t>
            </a:r>
            <a:r>
              <a:rPr lang="en-US" sz="2100" dirty="0">
                <a:solidFill>
                  <a:schemeClr val="tx1">
                    <a:lumMod val="95000"/>
                    <a:lumOff val="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SSDRecruitServices@cs.ny.gov</a:t>
            </a:r>
            <a:endParaRPr lang="en-US" sz="2100" dirty="0">
              <a:solidFill>
                <a:schemeClr val="tx1">
                  <a:lumMod val="95000"/>
                  <a:lumOff val="5000"/>
                </a:schemeClr>
              </a:solidFill>
              <a:latin typeface="Arial" panose="020B0604020202020204" pitchFamily="34" charset="0"/>
              <a:cs typeface="Arial" panose="020B0604020202020204" pitchFamily="34" charset="0"/>
            </a:endParaRPr>
          </a:p>
          <a:p>
            <a:r>
              <a:rPr lang="en-US" sz="2100" b="1" dirty="0">
                <a:latin typeface="Arial" panose="020B0604020202020204" pitchFamily="34" charset="0"/>
                <a:cs typeface="Arial" panose="020B0604020202020204" pitchFamily="34" charset="0"/>
              </a:rPr>
              <a:t>Phone:</a:t>
            </a:r>
            <a:r>
              <a:rPr lang="en-US" sz="2100" dirty="0">
                <a:latin typeface="Arial" panose="020B0604020202020204" pitchFamily="34" charset="0"/>
                <a:cs typeface="Arial" panose="020B0604020202020204" pitchFamily="34" charset="0"/>
              </a:rPr>
              <a:t> (518) 473-8961 or (866) 297-4356</a:t>
            </a:r>
          </a:p>
          <a:p>
            <a:endParaRPr lang="en-US" cap="none"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1885966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47B7-3346-4735-91AB-A37B131AB8D2}"/>
              </a:ext>
            </a:extLst>
          </p:cNvPr>
          <p:cNvSpPr>
            <a:spLocks noGrp="1"/>
          </p:cNvSpPr>
          <p:nvPr>
            <p:ph type="title"/>
          </p:nvPr>
        </p:nvSpPr>
        <p:spPr>
          <a:xfrm>
            <a:off x="913775" y="618518"/>
            <a:ext cx="10364451" cy="539164"/>
          </a:xfrm>
        </p:spPr>
        <p:txBody>
          <a:bodyPr>
            <a:normAutofit fontScale="90000"/>
          </a:bodyPr>
          <a:lstStyle/>
          <a:p>
            <a:r>
              <a:rPr lang="en-US" dirty="0">
                <a:latin typeface="Arial" panose="020B0604020202020204" pitchFamily="34" charset="0"/>
                <a:cs typeface="Arial" panose="020B0604020202020204" pitchFamily="34" charset="0"/>
              </a:rPr>
              <a:t>ELIGIBILITY</a:t>
            </a:r>
          </a:p>
        </p:txBody>
      </p:sp>
      <p:sp>
        <p:nvSpPr>
          <p:cNvPr id="3" name="Content Placeholder 2">
            <a:extLst>
              <a:ext uri="{FF2B5EF4-FFF2-40B4-BE49-F238E27FC236}">
                <a16:creationId xmlns:a16="http://schemas.microsoft.com/office/drawing/2014/main" id="{B77F19F5-B548-4180-9BD7-6D138C143288}"/>
              </a:ext>
            </a:extLst>
          </p:cNvPr>
          <p:cNvSpPr>
            <a:spLocks noGrp="1"/>
          </p:cNvSpPr>
          <p:nvPr>
            <p:ph sz="quarter" idx="13"/>
          </p:nvPr>
        </p:nvSpPr>
        <p:spPr>
          <a:xfrm>
            <a:off x="913774" y="1543574"/>
            <a:ext cx="10363826" cy="4247625"/>
          </a:xfrm>
        </p:spPr>
        <p:txBody>
          <a:bodyPr/>
          <a:lstStyle/>
          <a:p>
            <a:pPr marL="0" indent="0">
              <a:buNone/>
            </a:pPr>
            <a:r>
              <a:rPr lang="en-US" sz="2400" b="1" cap="none" dirty="0">
                <a:solidFill>
                  <a:srgbClr val="000000"/>
                </a:solidFill>
                <a:latin typeface="Arial" panose="020B0604020202020204" pitchFamily="34" charset="0"/>
                <a:cs typeface="Arial" panose="020B0604020202020204" pitchFamily="34" charset="0"/>
              </a:rPr>
              <a:t>Do I need to take a test?</a:t>
            </a:r>
            <a:endParaRPr lang="en-US" sz="2400" cap="none" dirty="0">
              <a:solidFill>
                <a:srgbClr val="000000"/>
              </a:solidFill>
              <a:latin typeface="Arial" panose="020B0604020202020204" pitchFamily="34" charset="0"/>
              <a:cs typeface="Arial" panose="020B0604020202020204" pitchFamily="34" charset="0"/>
            </a:endParaRPr>
          </a:p>
          <a:p>
            <a:r>
              <a:rPr lang="en-US" sz="2400" cap="none" dirty="0">
                <a:solidFill>
                  <a:srgbClr val="000000"/>
                </a:solidFill>
                <a:latin typeface="Arial" panose="020B0604020202020204" pitchFamily="34" charset="0"/>
                <a:cs typeface="Arial" panose="020B0604020202020204" pitchFamily="34" charset="0"/>
              </a:rPr>
              <a:t>You will not need to take a written civil service test or examination to qualify for a position. However, you will need to meet the minimum qualifications for the job, and you might also need to take additional tests, depending on the position. For example, some jobs require a candidate to pass a physical ability test or a language proficiency test. You are still encouraged to take civil service examinations, which can lead to more job opportunities with the State.</a:t>
            </a:r>
          </a:p>
          <a:p>
            <a:endParaRPr lang="en-US" dirty="0"/>
          </a:p>
        </p:txBody>
      </p:sp>
    </p:spTree>
    <p:extLst>
      <p:ext uri="{BB962C8B-B14F-4D97-AF65-F5344CB8AC3E}">
        <p14:creationId xmlns:p14="http://schemas.microsoft.com/office/powerpoint/2010/main" val="2561257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99AE-7025-491B-85C4-17451EE76B23}"/>
              </a:ext>
            </a:extLst>
          </p:cNvPr>
          <p:cNvSpPr>
            <a:spLocks noGrp="1"/>
          </p:cNvSpPr>
          <p:nvPr>
            <p:ph type="title"/>
          </p:nvPr>
        </p:nvSpPr>
        <p:spPr>
          <a:xfrm>
            <a:off x="913149" y="268712"/>
            <a:ext cx="10364451" cy="1596177"/>
          </a:xfrm>
        </p:spPr>
        <p:txBody>
          <a:bodyPr/>
          <a:lstStyle/>
          <a:p>
            <a:r>
              <a:rPr lang="en-US" altLang="en-US" sz="3200" cap="none" dirty="0">
                <a:solidFill>
                  <a:prstClr val="black"/>
                </a:solidFill>
                <a:latin typeface="Arial" panose="020B0604020202020204" pitchFamily="34" charset="0"/>
                <a:ea typeface="MS PGothic" panose="020B0600070205080204" pitchFamily="34" charset="-128"/>
                <a:cs typeface="Arial" panose="020B0604020202020204" pitchFamily="34" charset="0"/>
              </a:rPr>
              <a:t>I. BUDGETING</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BB4036-DB34-4C8F-847F-E50C14464AFE}"/>
              </a:ext>
            </a:extLst>
          </p:cNvPr>
          <p:cNvSpPr>
            <a:spLocks noGrp="1"/>
          </p:cNvSpPr>
          <p:nvPr>
            <p:ph sz="quarter" idx="13"/>
          </p:nvPr>
        </p:nvSpPr>
        <p:spPr>
          <a:xfrm>
            <a:off x="913774" y="1864890"/>
            <a:ext cx="10363826" cy="4265322"/>
          </a:xfrm>
        </p:spPr>
        <p:txBody>
          <a:bodyPr>
            <a:normAutofit lnSpcReduction="10000"/>
          </a:bodyPr>
          <a:lstStyle/>
          <a:p>
            <a:pPr marL="342900" lvl="0" indent="-342900" algn="ctr" defTabSz="457200" fontAlgn="base">
              <a:lnSpc>
                <a:spcPct val="80000"/>
              </a:lnSpc>
              <a:spcBef>
                <a:spcPct val="20000"/>
              </a:spcBef>
              <a:spcAft>
                <a:spcPct val="0"/>
              </a:spcAft>
              <a:buClr>
                <a:prstClr val="white"/>
              </a:buClr>
              <a:buNone/>
            </a:pPr>
            <a:r>
              <a:rPr lang="en-US" altLang="en-US"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What Is A Budget? </a:t>
            </a:r>
          </a:p>
          <a:p>
            <a:pPr marL="342900" lvl="0" indent="-342900" defTabSz="457200" fontAlgn="base">
              <a:lnSpc>
                <a:spcPct val="80000"/>
              </a:lnSpc>
              <a:spcBef>
                <a:spcPct val="20000"/>
              </a:spcBef>
              <a:spcAft>
                <a:spcPct val="0"/>
              </a:spcAft>
              <a:buClrTx/>
              <a:buFont typeface="Wingdings" panose="05000000000000000000" pitchFamily="2" charset="2"/>
              <a:buChar char="v"/>
            </a:pPr>
            <a:r>
              <a:rPr lang="en-US" altLang="en-US" sz="3200" cap="none" dirty="0">
                <a:solidFill>
                  <a:prstClr val="black"/>
                </a:solidFill>
                <a:latin typeface="Arial" panose="020B0604020202020204" pitchFamily="34" charset="0"/>
                <a:ea typeface="MS PGothic" panose="020B0600070205080204" pitchFamily="34" charset="-128"/>
                <a:cs typeface="Arial" panose="020B0604020202020204" pitchFamily="34" charset="0"/>
              </a:rPr>
              <a:t>	</a:t>
            </a:r>
            <a:r>
              <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rPr>
              <a:t>Is simply a breakdown of how much money you have coming in   	(income) &amp; where it goes (expenses).</a:t>
            </a:r>
          </a:p>
          <a:p>
            <a:pPr marL="342900" lvl="0" indent="-342900" defTabSz="457200" fontAlgn="base">
              <a:lnSpc>
                <a:spcPct val="80000"/>
              </a:lnSpc>
              <a:spcBef>
                <a:spcPct val="20000"/>
              </a:spcBef>
              <a:spcAft>
                <a:spcPct val="0"/>
              </a:spcAft>
              <a:buClrTx/>
              <a:buFont typeface="Wingdings" panose="05000000000000000000" pitchFamily="2" charset="2"/>
              <a:buChar char="v"/>
            </a:pPr>
            <a:endPar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fontAlgn="base">
              <a:lnSpc>
                <a:spcPct val="80000"/>
              </a:lnSpc>
              <a:spcBef>
                <a:spcPct val="20000"/>
              </a:spcBef>
              <a:spcAft>
                <a:spcPct val="0"/>
              </a:spcAft>
              <a:buClrTx/>
              <a:buFont typeface="Wingdings" panose="05000000000000000000" pitchFamily="2" charset="2"/>
              <a:buChar char="v"/>
            </a:pPr>
            <a:r>
              <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rPr>
              <a:t>	Is a financial plan you lay out for you &amp; your family that helps you 	control your spending while working toward a goal.</a:t>
            </a:r>
          </a:p>
          <a:p>
            <a:pPr marL="342900" lvl="0" indent="-342900" defTabSz="457200" fontAlgn="base">
              <a:lnSpc>
                <a:spcPct val="80000"/>
              </a:lnSpc>
              <a:spcBef>
                <a:spcPct val="20000"/>
              </a:spcBef>
              <a:spcAft>
                <a:spcPct val="0"/>
              </a:spcAft>
              <a:buClrTx/>
              <a:buFont typeface="Wingdings" panose="05000000000000000000" pitchFamily="2" charset="2"/>
              <a:buChar char="v"/>
            </a:pPr>
            <a:endPar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fontAlgn="base">
              <a:lnSpc>
                <a:spcPct val="80000"/>
              </a:lnSpc>
              <a:spcBef>
                <a:spcPct val="20000"/>
              </a:spcBef>
              <a:spcAft>
                <a:spcPct val="0"/>
              </a:spcAft>
              <a:buClrTx/>
              <a:buFont typeface="Wingdings" panose="05000000000000000000" pitchFamily="2" charset="2"/>
              <a:buChar char="v"/>
            </a:pPr>
            <a:r>
              <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rPr>
              <a:t>	Is written, whether it’s pencil &amp; paper or a spreadsheet on a computer.</a:t>
            </a:r>
          </a:p>
          <a:p>
            <a:pPr marL="342900" lvl="0" indent="-342900" defTabSz="457200" fontAlgn="base">
              <a:lnSpc>
                <a:spcPct val="80000"/>
              </a:lnSpc>
              <a:spcBef>
                <a:spcPct val="20000"/>
              </a:spcBef>
              <a:spcAft>
                <a:spcPct val="0"/>
              </a:spcAft>
              <a:buClrTx/>
              <a:buFont typeface="Wingdings" panose="05000000000000000000" pitchFamily="2" charset="2"/>
              <a:buChar char="v"/>
            </a:pPr>
            <a:endPar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fontAlgn="base">
              <a:lnSpc>
                <a:spcPct val="80000"/>
              </a:lnSpc>
              <a:spcBef>
                <a:spcPct val="20000"/>
              </a:spcBef>
              <a:spcAft>
                <a:spcPct val="0"/>
              </a:spcAft>
              <a:buClrTx/>
              <a:buFont typeface="Wingdings" panose="05000000000000000000" pitchFamily="2" charset="2"/>
              <a:buChar char="v"/>
            </a:pPr>
            <a:r>
              <a:rPr lang="en-US" altLang="en-US" sz="2400" cap="none" dirty="0">
                <a:solidFill>
                  <a:prstClr val="black"/>
                </a:solidFill>
                <a:latin typeface="Arial" panose="020B0604020202020204" pitchFamily="34" charset="0"/>
                <a:ea typeface="MS PGothic" panose="020B0600070205080204" pitchFamily="34" charset="-128"/>
                <a:cs typeface="Arial" panose="020B0604020202020204" pitchFamily="34" charset="0"/>
              </a:rPr>
              <a:t>	Is done monthly, but should be viewed &amp; worked on weekly, sometimes daily.</a:t>
            </a:r>
          </a:p>
          <a:p>
            <a:pPr marL="342900" lvl="0" indent="-342900" defTabSz="457200" fontAlgn="base">
              <a:lnSpc>
                <a:spcPct val="80000"/>
              </a:lnSpc>
              <a:spcBef>
                <a:spcPct val="20000"/>
              </a:spcBef>
              <a:spcAft>
                <a:spcPct val="0"/>
              </a:spcAft>
              <a:buClr>
                <a:prstClr val="white"/>
              </a:buClr>
              <a:buNone/>
            </a:pPr>
            <a:r>
              <a:rPr lang="en-US" altLang="en-US" sz="3200" cap="none" dirty="0">
                <a:solidFill>
                  <a:prstClr val="black"/>
                </a:solidFill>
                <a:latin typeface="Arial" panose="020B0604020202020204" pitchFamily="34" charset="0"/>
                <a:ea typeface="MS PGothic" panose="020B0600070205080204" pitchFamily="34" charset="-128"/>
                <a:cs typeface="Arial" panose="020B0604020202020204" pitchFamily="34" charset="0"/>
              </a:rPr>
              <a:t> </a:t>
            </a:r>
          </a:p>
          <a:p>
            <a:endParaRPr lang="en-US" dirty="0"/>
          </a:p>
        </p:txBody>
      </p:sp>
    </p:spTree>
    <p:extLst>
      <p:ext uri="{BB962C8B-B14F-4D97-AF65-F5344CB8AC3E}">
        <p14:creationId xmlns:p14="http://schemas.microsoft.com/office/powerpoint/2010/main" val="3698831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965-3FFA-46C7-A7C4-6A282DF21CC8}"/>
              </a:ext>
            </a:extLst>
          </p:cNvPr>
          <p:cNvSpPr>
            <a:spLocks noGrp="1"/>
          </p:cNvSpPr>
          <p:nvPr>
            <p:ph type="title"/>
          </p:nvPr>
        </p:nvSpPr>
        <p:spPr>
          <a:xfrm>
            <a:off x="913775" y="618518"/>
            <a:ext cx="10364451" cy="799222"/>
          </a:xfrm>
        </p:spPr>
        <p:txBody>
          <a:bodyPr/>
          <a:lstStyle/>
          <a:p>
            <a:r>
              <a:rPr lang="en-US" dirty="0">
                <a:latin typeface="Arial" panose="020B0604020202020204" pitchFamily="34" charset="0"/>
                <a:cs typeface="Arial" panose="020B0604020202020204" pitchFamily="34" charset="0"/>
              </a:rPr>
              <a:t>HOW TO APPLY</a:t>
            </a:r>
          </a:p>
        </p:txBody>
      </p:sp>
      <p:sp>
        <p:nvSpPr>
          <p:cNvPr id="3" name="Content Placeholder 2">
            <a:extLst>
              <a:ext uri="{FF2B5EF4-FFF2-40B4-BE49-F238E27FC236}">
                <a16:creationId xmlns:a16="http://schemas.microsoft.com/office/drawing/2014/main" id="{C149CCFB-AEFC-45E7-8174-89BB07A7BDE1}"/>
              </a:ext>
            </a:extLst>
          </p:cNvPr>
          <p:cNvSpPr>
            <a:spLocks noGrp="1"/>
          </p:cNvSpPr>
          <p:nvPr>
            <p:ph sz="quarter" idx="13"/>
          </p:nvPr>
        </p:nvSpPr>
        <p:spPr>
          <a:xfrm>
            <a:off x="913774" y="1417740"/>
            <a:ext cx="10363826" cy="4504888"/>
          </a:xfrm>
        </p:spPr>
        <p:txBody>
          <a:bodyPr>
            <a:noAutofit/>
          </a:bodyPr>
          <a:lstStyle/>
          <a:p>
            <a:r>
              <a:rPr lang="en-US" sz="1800" cap="none" dirty="0">
                <a:latin typeface="Arial" panose="020B0604020202020204" pitchFamily="34" charset="0"/>
                <a:cs typeface="Arial" panose="020B0604020202020204" pitchFamily="34" charset="0"/>
              </a:rPr>
              <a:t>To apply for the 55-b/c Program, you must submit a completed application, along with the following documents:</a:t>
            </a:r>
          </a:p>
          <a:p>
            <a:r>
              <a:rPr lang="en-US" sz="1800" cap="none" dirty="0">
                <a:latin typeface="Arial" panose="020B0604020202020204" pitchFamily="34" charset="0"/>
                <a:cs typeface="Arial" panose="020B0604020202020204" pitchFamily="34" charset="0"/>
              </a:rPr>
              <a:t>Resume</a:t>
            </a:r>
          </a:p>
          <a:p>
            <a:r>
              <a:rPr lang="en-US" sz="1800" cap="none" dirty="0">
                <a:latin typeface="Arial" panose="020B0604020202020204" pitchFamily="34" charset="0"/>
                <a:cs typeface="Arial" panose="020B0604020202020204" pitchFamily="34" charset="0"/>
              </a:rPr>
              <a:t>DD-214 - Certificate of Release or Discharge from Active Duty (a DD-214 can be requested through the U.S. National Archives and Records Administration</a:t>
            </a:r>
          </a:p>
          <a:p>
            <a:r>
              <a:rPr lang="en-US" sz="1800" cap="none" dirty="0">
                <a:latin typeface="Arial" panose="020B0604020202020204" pitchFamily="34" charset="0"/>
                <a:cs typeface="Arial" panose="020B0604020202020204" pitchFamily="34" charset="0"/>
              </a:rPr>
              <a:t>VA rating decision letter</a:t>
            </a:r>
          </a:p>
          <a:p>
            <a:r>
              <a:rPr lang="en-US" sz="1800" cap="none" dirty="0">
                <a:latin typeface="Arial" panose="020B0604020202020204" pitchFamily="34" charset="0"/>
                <a:cs typeface="Arial" panose="020B0604020202020204" pitchFamily="34" charset="0"/>
              </a:rPr>
              <a:t>If you are a veteran and do not have your DD-214 form available, your application will be processed as a 55-b application. However, once you obtain your DD-214 and meet the criteria as a veteran, you may request to change your status from 55-b to 55-c.</a:t>
            </a:r>
          </a:p>
          <a:p>
            <a:r>
              <a:rPr lang="en-US" sz="1800" cap="none" dirty="0">
                <a:latin typeface="Arial" panose="020B0604020202020204" pitchFamily="34" charset="0"/>
                <a:cs typeface="Arial" panose="020B0604020202020204" pitchFamily="34" charset="0"/>
              </a:rPr>
              <a:t>Once you are approved for the 55-b or 55-c Program, you will receive a 55-b or 55-c letter of eligibility. Your program eligibility is effective for three years from the date on the letter. After three years, if you wish to continue your eligibility, you may contact program staff and request an extension.</a:t>
            </a:r>
          </a:p>
        </p:txBody>
      </p:sp>
    </p:spTree>
    <p:extLst>
      <p:ext uri="{BB962C8B-B14F-4D97-AF65-F5344CB8AC3E}">
        <p14:creationId xmlns:p14="http://schemas.microsoft.com/office/powerpoint/2010/main" val="202576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9631A-C9B9-426A-90F6-CDBF846E788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55-b/c Recruitment Resources Program Portal </a:t>
            </a:r>
          </a:p>
        </p:txBody>
      </p:sp>
      <p:sp>
        <p:nvSpPr>
          <p:cNvPr id="3" name="Content Placeholder 2">
            <a:extLst>
              <a:ext uri="{FF2B5EF4-FFF2-40B4-BE49-F238E27FC236}">
                <a16:creationId xmlns:a16="http://schemas.microsoft.com/office/drawing/2014/main" id="{2F728310-82C5-4361-B582-43DCD32793EC}"/>
              </a:ext>
            </a:extLst>
          </p:cNvPr>
          <p:cNvSpPr>
            <a:spLocks noGrp="1"/>
          </p:cNvSpPr>
          <p:nvPr>
            <p:ph sz="quarter" idx="13"/>
          </p:nvPr>
        </p:nvSpPr>
        <p:spPr>
          <a:xfrm>
            <a:off x="914399" y="1946246"/>
            <a:ext cx="10363826" cy="4404220"/>
          </a:xfrm>
        </p:spPr>
        <p:txBody>
          <a:bodyPr>
            <a:normAutofit fontScale="70000" lnSpcReduction="20000"/>
          </a:bodyPr>
          <a:lstStyle/>
          <a:p>
            <a:r>
              <a:rPr lang="en-US" sz="2600" cap="none" dirty="0">
                <a:latin typeface="Arial" panose="020B0604020202020204" pitchFamily="34" charset="0"/>
                <a:cs typeface="Arial" panose="020B0604020202020204" pitchFamily="34" charset="0"/>
              </a:rPr>
              <a:t>The 55-b/c Recruitment Resources Program Portal provides a centralized location for qualified candidates to submit up-to-date employment and contact information for consideration by State agencies filling entry-level positions.</a:t>
            </a:r>
          </a:p>
          <a:p>
            <a:r>
              <a:rPr lang="en-US" sz="2600" cap="none" dirty="0">
                <a:latin typeface="Arial" panose="020B0604020202020204" pitchFamily="34" charset="0"/>
                <a:cs typeface="Arial" panose="020B0604020202020204" pitchFamily="34" charset="0"/>
              </a:rPr>
              <a:t>55-b/c Program candidates can use the portal to:</a:t>
            </a:r>
          </a:p>
          <a:p>
            <a:r>
              <a:rPr lang="en-US" sz="2600" cap="none" dirty="0">
                <a:latin typeface="Arial" panose="020B0604020202020204" pitchFamily="34" charset="0"/>
                <a:cs typeface="Arial" panose="020B0604020202020204" pitchFamily="34" charset="0"/>
              </a:rPr>
              <a:t>Submit contact information (including academic and occupational details) and employment or job location preferences</a:t>
            </a:r>
          </a:p>
          <a:p>
            <a:r>
              <a:rPr lang="en-US" sz="2600" cap="none" dirty="0">
                <a:latin typeface="Arial" panose="020B0604020202020204" pitchFamily="34" charset="0"/>
                <a:cs typeface="Arial" panose="020B0604020202020204" pitchFamily="34" charset="0"/>
              </a:rPr>
              <a:t>Upload a resume</a:t>
            </a:r>
          </a:p>
          <a:p>
            <a:r>
              <a:rPr lang="en-US" sz="2600" cap="none" dirty="0">
                <a:latin typeface="Arial" panose="020B0604020202020204" pitchFamily="34" charset="0"/>
                <a:cs typeface="Arial" panose="020B0604020202020204" pitchFamily="34" charset="0"/>
              </a:rPr>
              <a:t>Access to the 55-b/c Recruitment Resources Program Portal is limited to candidates with a 55-b/c letter of eligibility. https://www.cs.ny.gov/rp55/pre-login.cfm</a:t>
            </a:r>
          </a:p>
          <a:p>
            <a:r>
              <a:rPr lang="en-US" b="1" dirty="0">
                <a:latin typeface="Arial" panose="020B0604020202020204" pitchFamily="34" charset="0"/>
                <a:cs typeface="Arial" panose="020B0604020202020204" pitchFamily="34" charset="0"/>
              </a:rPr>
              <a:t>You will need a personal NY.gov ID to access the information. If you do not have a personal NY.gov ID, please create an account.</a:t>
            </a:r>
          </a:p>
          <a:p>
            <a:r>
              <a:rPr lang="en-US" b="1" dirty="0">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55B APPLICATION</a:t>
            </a:r>
            <a:br>
              <a:rPr lang="en-US" b="1" dirty="0"/>
            </a:br>
            <a:endParaRPr lang="en-US" dirty="0"/>
          </a:p>
        </p:txBody>
      </p:sp>
    </p:spTree>
    <p:extLst>
      <p:ext uri="{BB962C8B-B14F-4D97-AF65-F5344CB8AC3E}">
        <p14:creationId xmlns:p14="http://schemas.microsoft.com/office/powerpoint/2010/main" val="524007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6625-343F-47F8-B017-87982C73C240}"/>
              </a:ext>
            </a:extLst>
          </p:cNvPr>
          <p:cNvSpPr>
            <a:spLocks noGrp="1"/>
          </p:cNvSpPr>
          <p:nvPr>
            <p:ph type="title"/>
          </p:nvPr>
        </p:nvSpPr>
        <p:spPr>
          <a:xfrm>
            <a:off x="913775" y="618518"/>
            <a:ext cx="10364451" cy="448284"/>
          </a:xfrm>
        </p:spPr>
        <p:txBody>
          <a:bodyPr>
            <a:normAutofit fontScale="90000"/>
          </a:bodyPr>
          <a:lstStyle/>
          <a:p>
            <a:r>
              <a:rPr lang="en-US" dirty="0">
                <a:latin typeface="Arial" panose="020B0604020202020204" pitchFamily="34" charset="0"/>
                <a:cs typeface="Arial" panose="020B0604020202020204" pitchFamily="34" charset="0"/>
              </a:rPr>
              <a:t>RECRUITMENT</a:t>
            </a:r>
          </a:p>
        </p:txBody>
      </p:sp>
      <p:sp>
        <p:nvSpPr>
          <p:cNvPr id="3" name="Content Placeholder 2">
            <a:extLst>
              <a:ext uri="{FF2B5EF4-FFF2-40B4-BE49-F238E27FC236}">
                <a16:creationId xmlns:a16="http://schemas.microsoft.com/office/drawing/2014/main" id="{59B4DAAA-29C6-4CEF-B22C-347D694F8724}"/>
              </a:ext>
            </a:extLst>
          </p:cNvPr>
          <p:cNvSpPr>
            <a:spLocks noGrp="1"/>
          </p:cNvSpPr>
          <p:nvPr>
            <p:ph sz="quarter" idx="13"/>
          </p:nvPr>
        </p:nvSpPr>
        <p:spPr>
          <a:xfrm>
            <a:off x="913775" y="1140904"/>
            <a:ext cx="10363826" cy="4806890"/>
          </a:xfrm>
        </p:spPr>
        <p:txBody>
          <a:bodyPr>
            <a:noAutofit/>
          </a:bodyPr>
          <a:lstStyle/>
          <a:p>
            <a:r>
              <a:rPr lang="en-US" sz="1800" cap="none" dirty="0">
                <a:latin typeface="Arial" panose="020B0604020202020204" pitchFamily="34" charset="0"/>
                <a:cs typeface="Arial" panose="020B0604020202020204" pitchFamily="34" charset="0"/>
              </a:rPr>
              <a:t>How do I find a job?</a:t>
            </a:r>
          </a:p>
          <a:p>
            <a:r>
              <a:rPr lang="en-US" sz="1800" cap="none" dirty="0">
                <a:latin typeface="Arial" panose="020B0604020202020204" pitchFamily="34" charset="0"/>
                <a:cs typeface="Arial" panose="020B0604020202020204" pitchFamily="34" charset="0"/>
              </a:rPr>
              <a:t>Upon receiving your 55-b/c eligibility letter, a candidate should create a user ID and password on the 55-b/c Recruitment Resources Portal.</a:t>
            </a:r>
          </a:p>
          <a:p>
            <a:r>
              <a:rPr lang="en-US" sz="1800" cap="none" dirty="0">
                <a:latin typeface="Arial" panose="020B0604020202020204" pitchFamily="34" charset="0"/>
                <a:cs typeface="Arial" panose="020B0604020202020204" pitchFamily="34" charset="0"/>
              </a:rPr>
              <a:t>To increase your opportunities for employment with New York State through competitive examination, you can:</a:t>
            </a:r>
          </a:p>
          <a:p>
            <a:r>
              <a:rPr lang="en-US" sz="1800" cap="none" dirty="0">
                <a:latin typeface="Arial" panose="020B0604020202020204" pitchFamily="34" charset="0"/>
                <a:cs typeface="Arial" panose="020B0604020202020204" pitchFamily="34" charset="0"/>
              </a:rPr>
              <a:t>Review our examination announcements   </a:t>
            </a:r>
            <a:r>
              <a:rPr lang="en-US" sz="1800" cap="none" dirty="0">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https://www.cs.ny.gov/jobseeker/</a:t>
            </a:r>
            <a:endParaRPr lang="en-US" sz="1800" cap="none" dirty="0">
              <a:solidFill>
                <a:schemeClr val="accent6">
                  <a:lumMod val="75000"/>
                </a:schemeClr>
              </a:solidFill>
              <a:latin typeface="Arial" panose="020B0604020202020204" pitchFamily="34" charset="0"/>
              <a:cs typeface="Arial" panose="020B0604020202020204" pitchFamily="34" charset="0"/>
            </a:endParaRPr>
          </a:p>
          <a:p>
            <a:r>
              <a:rPr lang="en-US" sz="1800" cap="none" dirty="0">
                <a:latin typeface="Arial" panose="020B0604020202020204" pitchFamily="34" charset="0"/>
                <a:cs typeface="Arial" panose="020B0604020202020204" pitchFamily="34" charset="0"/>
              </a:rPr>
              <a:t>Internship Opportunities with NYS  </a:t>
            </a:r>
            <a:r>
              <a:rPr lang="en-US" sz="1800" cap="none" dirty="0">
                <a:solidFill>
                  <a:schemeClr val="accent6">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https://nysinternships.cs.ny.gov/nnyl/</a:t>
            </a:r>
            <a:endParaRPr lang="en-US" sz="1800" cap="none" dirty="0">
              <a:solidFill>
                <a:schemeClr val="accent6">
                  <a:lumMod val="75000"/>
                </a:schemeClr>
              </a:solidFill>
              <a:latin typeface="Arial" panose="020B0604020202020204" pitchFamily="34" charset="0"/>
              <a:cs typeface="Arial" panose="020B0604020202020204" pitchFamily="34" charset="0"/>
            </a:endParaRPr>
          </a:p>
          <a:p>
            <a:r>
              <a:rPr lang="en-US" sz="1800" cap="none" dirty="0">
                <a:latin typeface="Arial" panose="020B0604020202020204" pitchFamily="34" charset="0"/>
                <a:cs typeface="Arial" panose="020B0604020202020204" pitchFamily="34" charset="0"/>
              </a:rPr>
              <a:t>Access current job openings </a:t>
            </a:r>
            <a:r>
              <a:rPr lang="en-US" sz="1800" cap="none" dirty="0">
                <a:solidFill>
                  <a:schemeClr val="accent6">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https://careermobilityoffice.cs.ny.gov/cmo/gotit/</a:t>
            </a:r>
            <a:endParaRPr lang="en-US" sz="1800" cap="none" dirty="0">
              <a:solidFill>
                <a:schemeClr val="accent6">
                  <a:lumMod val="75000"/>
                </a:schemeClr>
              </a:solidFill>
              <a:latin typeface="Arial" panose="020B0604020202020204" pitchFamily="34" charset="0"/>
              <a:cs typeface="Arial" panose="020B0604020202020204" pitchFamily="34" charset="0"/>
            </a:endParaRPr>
          </a:p>
          <a:p>
            <a:r>
              <a:rPr lang="en-US" sz="1800" cap="none" dirty="0">
                <a:latin typeface="Arial" panose="020B0604020202020204" pitchFamily="34" charset="0"/>
                <a:cs typeface="Arial" panose="020B0604020202020204" pitchFamily="34" charset="0"/>
              </a:rPr>
              <a:t>Visit the Glossary Of Titles - Inquiry Tool </a:t>
            </a:r>
            <a:r>
              <a:rPr lang="en-US" sz="1800" cap="none" dirty="0">
                <a:solidFill>
                  <a:schemeClr val="accent6">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https://careermobilityoffice.cs.ny.gov/cmo/gotit/</a:t>
            </a:r>
            <a:endParaRPr lang="en-US" sz="1800" cap="none" dirty="0">
              <a:solidFill>
                <a:schemeClr val="accent6">
                  <a:lumMod val="75000"/>
                </a:schemeClr>
              </a:solidFill>
              <a:latin typeface="Arial" panose="020B0604020202020204" pitchFamily="34" charset="0"/>
              <a:cs typeface="Arial" panose="020B0604020202020204" pitchFamily="34" charset="0"/>
            </a:endParaRPr>
          </a:p>
          <a:p>
            <a:r>
              <a:rPr lang="en-US" sz="1800" cap="none" dirty="0">
                <a:latin typeface="Arial" panose="020B0604020202020204" pitchFamily="34" charset="0"/>
                <a:cs typeface="Arial" panose="020B0604020202020204" pitchFamily="34" charset="0"/>
              </a:rPr>
              <a:t>Schedule an appointment with the Department of Labor's One-Stop Career Services Center  </a:t>
            </a:r>
            <a:r>
              <a:rPr lang="en-US" sz="1800" cap="none" dirty="0">
                <a:solidFill>
                  <a:schemeClr val="accent6">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https://dol.ny.gov/career-centers</a:t>
            </a:r>
            <a:endParaRPr lang="en-US" sz="1800" cap="none"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40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CF25-3B23-4B7B-8EEB-D53D1A56B121}"/>
              </a:ext>
            </a:extLst>
          </p:cNvPr>
          <p:cNvSpPr>
            <a:spLocks noGrp="1"/>
          </p:cNvSpPr>
          <p:nvPr>
            <p:ph type="title"/>
          </p:nvPr>
        </p:nvSpPr>
        <p:spPr>
          <a:xfrm>
            <a:off x="913775" y="618518"/>
            <a:ext cx="10364451" cy="448284"/>
          </a:xfrm>
        </p:spPr>
        <p:txBody>
          <a:bodyPr>
            <a:normAutofit fontScale="90000"/>
          </a:bodyPr>
          <a:lstStyle/>
          <a:p>
            <a:r>
              <a:rPr lang="en-US" sz="2800" b="1" dirty="0">
                <a:latin typeface="Arial" panose="020B0604020202020204" pitchFamily="34" charset="0"/>
                <a:cs typeface="Arial" panose="020B0604020202020204" pitchFamily="34" charset="0"/>
              </a:rPr>
              <a:t>What types of positions are available through these programs?</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1EA9DB-FE4D-42FE-9CCF-11524A816ABF}"/>
              </a:ext>
            </a:extLst>
          </p:cNvPr>
          <p:cNvSpPr>
            <a:spLocks noGrp="1"/>
          </p:cNvSpPr>
          <p:nvPr>
            <p:ph sz="quarter" idx="13"/>
          </p:nvPr>
        </p:nvSpPr>
        <p:spPr>
          <a:xfrm>
            <a:off x="913774" y="1375794"/>
            <a:ext cx="10363826" cy="4415405"/>
          </a:xfrm>
        </p:spPr>
        <p:txBody>
          <a:bodyPr>
            <a:normAutofit/>
          </a:bodyPr>
          <a:lstStyle/>
          <a:p>
            <a:r>
              <a:rPr lang="en-US" cap="none" dirty="0">
                <a:latin typeface="Arial" panose="020B0604020202020204" pitchFamily="34" charset="0"/>
                <a:cs typeface="Arial" panose="020B0604020202020204" pitchFamily="34" charset="0"/>
              </a:rPr>
              <a:t>Agencies use the 55-b/c Program to fill entry-level positions. In general, an entry-level position that is filled only through an open-competitive examination (one open to the public) may be used for a 55-b or 55-c appointment.</a:t>
            </a:r>
          </a:p>
          <a:p>
            <a:r>
              <a:rPr lang="en-US" cap="none" dirty="0">
                <a:latin typeface="Arial" panose="020B0604020202020204" pitchFamily="34" charset="0"/>
                <a:cs typeface="Arial" panose="020B0604020202020204" pitchFamily="34" charset="0"/>
              </a:rPr>
              <a:t>Entry-level positions are defined as any position/title for which an open-competitive examination is held and any existing promotion list has been exhausted.</a:t>
            </a:r>
          </a:p>
          <a:p>
            <a:r>
              <a:rPr lang="en-US" cap="none" dirty="0">
                <a:latin typeface="Arial" panose="020B0604020202020204" pitchFamily="34" charset="0"/>
                <a:cs typeface="Arial" panose="020B0604020202020204" pitchFamily="34" charset="0"/>
              </a:rPr>
              <a:t>A candidate must:</a:t>
            </a:r>
          </a:p>
          <a:p>
            <a:r>
              <a:rPr lang="en-US" cap="none" dirty="0">
                <a:latin typeface="Arial" panose="020B0604020202020204" pitchFamily="34" charset="0"/>
                <a:cs typeface="Arial" panose="020B0604020202020204" pitchFamily="34" charset="0"/>
              </a:rPr>
              <a:t>Possess the minimum qualifications for the selected title as established by the Department of Civil Service</a:t>
            </a:r>
          </a:p>
          <a:p>
            <a:r>
              <a:rPr lang="en-US" cap="none" dirty="0">
                <a:latin typeface="Arial" panose="020B0604020202020204" pitchFamily="34" charset="0"/>
                <a:cs typeface="Arial" panose="020B0604020202020204" pitchFamily="34" charset="0"/>
              </a:rPr>
              <a:t>Meet the applicable minimal mental and/or physical requirements for the job (with a reasonable accommodation, if necessary)</a:t>
            </a:r>
          </a:p>
          <a:p>
            <a:endParaRPr lang="en-US" dirty="0"/>
          </a:p>
        </p:txBody>
      </p:sp>
    </p:spTree>
    <p:extLst>
      <p:ext uri="{BB962C8B-B14F-4D97-AF65-F5344CB8AC3E}">
        <p14:creationId xmlns:p14="http://schemas.microsoft.com/office/powerpoint/2010/main" val="187555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2DB0-9C2B-400E-9D60-8A51B81DA1F0}"/>
              </a:ext>
            </a:extLst>
          </p:cNvPr>
          <p:cNvSpPr>
            <a:spLocks noGrp="1"/>
          </p:cNvSpPr>
          <p:nvPr>
            <p:ph type="title"/>
          </p:nvPr>
        </p:nvSpPr>
        <p:spPr>
          <a:xfrm>
            <a:off x="913775" y="618517"/>
            <a:ext cx="10364451" cy="1302561"/>
          </a:xfrm>
        </p:spPr>
        <p:txBody>
          <a:bodyPr>
            <a:normAutofit fontScale="90000"/>
          </a:bodyPr>
          <a:lstStyle/>
          <a:p>
            <a:r>
              <a:rPr lang="en-US" dirty="0">
                <a:latin typeface="Arial" panose="020B0604020202020204" pitchFamily="34" charset="0"/>
                <a:cs typeface="Arial" panose="020B0604020202020204" pitchFamily="34" charset="0"/>
              </a:rPr>
              <a:t>How do I get appointed?</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6E61CBB-1E7A-4CE6-AEAA-1999042BA2B8}"/>
              </a:ext>
            </a:extLst>
          </p:cNvPr>
          <p:cNvSpPr>
            <a:spLocks noGrp="1"/>
          </p:cNvSpPr>
          <p:nvPr>
            <p:ph sz="quarter" idx="13"/>
          </p:nvPr>
        </p:nvSpPr>
        <p:spPr>
          <a:xfrm>
            <a:off x="913774" y="1543574"/>
            <a:ext cx="10363826" cy="4247625"/>
          </a:xfrm>
        </p:spPr>
        <p:txBody>
          <a:bodyPr/>
          <a:lstStyle/>
          <a:p>
            <a:pPr>
              <a:lnSpc>
                <a:spcPct val="150000"/>
              </a:lnSpc>
              <a:spcAft>
                <a:spcPts val="1200"/>
              </a:spcAft>
            </a:pPr>
            <a:r>
              <a:rPr lang="en-US" cap="none" dirty="0">
                <a:latin typeface="Arial" panose="020B0604020202020204" pitchFamily="34" charset="0"/>
                <a:cs typeface="Arial" panose="020B0604020202020204" pitchFamily="34" charset="0"/>
              </a:rPr>
              <a:t>Review current vacancies open to the general public online(on Recruitment page). When you review a specific job or vacancy, confirm you meet the minimum qualifications for the position. If you meet the qualifications and are interested in applying, follow the instructions on the "contact" tab in the vacancy announcement. When you submit your resume and letter of interest to the hiring agency, be sure to include a copy of your 55-b/c eligibility letter.</a:t>
            </a:r>
          </a:p>
        </p:txBody>
      </p:sp>
    </p:spTree>
    <p:extLst>
      <p:ext uri="{BB962C8B-B14F-4D97-AF65-F5344CB8AC3E}">
        <p14:creationId xmlns:p14="http://schemas.microsoft.com/office/powerpoint/2010/main" val="3714759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FBD9-0859-41E0-9A89-D70C689472A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CIVIL SERVICE CONTACTS</a:t>
            </a:r>
          </a:p>
        </p:txBody>
      </p:sp>
      <p:sp>
        <p:nvSpPr>
          <p:cNvPr id="3" name="Content Placeholder 2">
            <a:extLst>
              <a:ext uri="{FF2B5EF4-FFF2-40B4-BE49-F238E27FC236}">
                <a16:creationId xmlns:a16="http://schemas.microsoft.com/office/drawing/2014/main" id="{2F59BAE8-833D-4715-BC91-AB46A894DD26}"/>
              </a:ext>
            </a:extLst>
          </p:cNvPr>
          <p:cNvSpPr>
            <a:spLocks noGrp="1"/>
          </p:cNvSpPr>
          <p:nvPr>
            <p:ph sz="quarter" idx="13"/>
          </p:nvPr>
        </p:nvSpPr>
        <p:spPr/>
        <p:txBody>
          <a:bodyPr>
            <a:normAutofit lnSpcReduction="10000"/>
          </a:bodyPr>
          <a:lstStyle/>
          <a:p>
            <a:r>
              <a:rPr lang="en-US" b="1" cap="none" dirty="0"/>
              <a:t>Nichole Harden                                                                                                               </a:t>
            </a:r>
            <a:r>
              <a:rPr lang="en-US" cap="none" dirty="0"/>
              <a:t>Diversity &amp; Inclusion Specialist 2                                                                                                         518-473-8691                                                                                                                </a:t>
            </a:r>
            <a:r>
              <a:rPr lang="en-US" cap="none" dirty="0">
                <a:solidFill>
                  <a:schemeClr val="accent6">
                    <a:lumMod val="75000"/>
                  </a:schemeClr>
                </a:solidFill>
                <a:hlinkClick r:id="rId2">
                  <a:extLst>
                    <a:ext uri="{A12FA001-AC4F-418D-AE19-62706E023703}">
                      <ahyp:hlinkClr xmlns:ahyp="http://schemas.microsoft.com/office/drawing/2018/hyperlinkcolor" val="tx"/>
                    </a:ext>
                  </a:extLst>
                </a:hlinkClick>
              </a:rPr>
              <a:t>Nichole.Harden@cs.ny.gov</a:t>
            </a:r>
            <a:r>
              <a:rPr lang="en-US" cap="none" dirty="0">
                <a:solidFill>
                  <a:schemeClr val="accent6">
                    <a:lumMod val="75000"/>
                  </a:schemeClr>
                </a:solidFill>
              </a:rPr>
              <a:t> </a:t>
            </a:r>
            <a:endParaRPr lang="en-US" b="1" cap="none" dirty="0">
              <a:solidFill>
                <a:schemeClr val="accent6">
                  <a:lumMod val="75000"/>
                </a:schemeClr>
              </a:solidFill>
            </a:endParaRPr>
          </a:p>
          <a:p>
            <a:r>
              <a:rPr lang="en-US" b="1" cap="none" dirty="0" err="1"/>
              <a:t>LaShanna</a:t>
            </a:r>
            <a:r>
              <a:rPr lang="en-US" b="1" cap="none" dirty="0"/>
              <a:t> S. Frasier                                                                                                        </a:t>
            </a:r>
            <a:r>
              <a:rPr lang="en-US" cap="none" dirty="0"/>
              <a:t>Diversity &amp; Inclusion Specialist 3                                                                                                        518-549-2318                                                                                               </a:t>
            </a:r>
            <a:r>
              <a:rPr lang="en-US" cap="none" dirty="0">
                <a:solidFill>
                  <a:schemeClr val="accent6">
                    <a:lumMod val="75000"/>
                  </a:schemeClr>
                </a:solidFill>
                <a:hlinkClick r:id="rId3">
                  <a:extLst>
                    <a:ext uri="{A12FA001-AC4F-418D-AE19-62706E023703}">
                      <ahyp:hlinkClr xmlns:ahyp="http://schemas.microsoft.com/office/drawing/2018/hyperlinkcolor" val="tx"/>
                    </a:ext>
                  </a:extLst>
                </a:hlinkClick>
              </a:rPr>
              <a:t>LaShann.Frasier@cs.ny.gov</a:t>
            </a:r>
            <a:r>
              <a:rPr lang="en-US" cap="none" dirty="0">
                <a:solidFill>
                  <a:schemeClr val="accent6">
                    <a:lumMod val="75000"/>
                  </a:schemeClr>
                </a:solidFill>
              </a:rPr>
              <a:t> </a:t>
            </a:r>
            <a:endParaRPr lang="en-US" b="1" cap="none" dirty="0">
              <a:solidFill>
                <a:schemeClr val="accent6">
                  <a:lumMod val="75000"/>
                </a:schemeClr>
              </a:solidFill>
            </a:endParaRPr>
          </a:p>
          <a:p>
            <a:pPr marL="0" indent="0">
              <a:buNone/>
            </a:pPr>
            <a:r>
              <a:rPr lang="en-US" cap="none" dirty="0">
                <a:solidFill>
                  <a:schemeClr val="accent6">
                    <a:lumMod val="75000"/>
                  </a:schemeClr>
                </a:solidFill>
              </a:rPr>
              <a:t>	</a:t>
            </a:r>
          </a:p>
        </p:txBody>
      </p:sp>
    </p:spTree>
    <p:extLst>
      <p:ext uri="{BB962C8B-B14F-4D97-AF65-F5344CB8AC3E}">
        <p14:creationId xmlns:p14="http://schemas.microsoft.com/office/powerpoint/2010/main" val="264872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F99F-7CC3-4190-819B-6E0A4C898EC4}"/>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55-a </a:t>
            </a: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WORKERS WITH DISABILITIES</a:t>
            </a:r>
          </a:p>
        </p:txBody>
      </p:sp>
      <p:sp>
        <p:nvSpPr>
          <p:cNvPr id="3" name="Content Placeholder 2">
            <a:extLst>
              <a:ext uri="{FF2B5EF4-FFF2-40B4-BE49-F238E27FC236}">
                <a16:creationId xmlns:a16="http://schemas.microsoft.com/office/drawing/2014/main" id="{B8945B2A-9E37-4D53-9EB9-A1FC37CC2FA0}"/>
              </a:ext>
            </a:extLst>
          </p:cNvPr>
          <p:cNvSpPr>
            <a:spLocks noGrp="1"/>
          </p:cNvSpPr>
          <p:nvPr>
            <p:ph sz="quarter" idx="13"/>
          </p:nvPr>
        </p:nvSpPr>
        <p:spPr/>
        <p:txBody>
          <a:bodyPr>
            <a:normAutofit/>
          </a:bodyPr>
          <a:lstStyle/>
          <a:p>
            <a:pPr marL="0" indent="0" algn="ctr">
              <a:buNone/>
            </a:pPr>
            <a:r>
              <a:rPr lang="en-US" sz="2400" cap="none" dirty="0"/>
              <a:t>In accordance with Section 55-a of the Civil Service Law, individuals with disabilities may be eligible for employment in certain positions in local governments (counties, cities, towns, and villages), without having to take a written examination.</a:t>
            </a:r>
          </a:p>
        </p:txBody>
      </p:sp>
    </p:spTree>
    <p:extLst>
      <p:ext uri="{BB962C8B-B14F-4D97-AF65-F5344CB8AC3E}">
        <p14:creationId xmlns:p14="http://schemas.microsoft.com/office/powerpoint/2010/main" val="1211015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51EF-E621-4223-8F62-293174649C75}"/>
              </a:ext>
            </a:extLst>
          </p:cNvPr>
          <p:cNvSpPr>
            <a:spLocks noGrp="1"/>
          </p:cNvSpPr>
          <p:nvPr>
            <p:ph type="title"/>
          </p:nvPr>
        </p:nvSpPr>
        <p:spPr>
          <a:xfrm>
            <a:off x="913775" y="618518"/>
            <a:ext cx="10364451" cy="782444"/>
          </a:xfrm>
        </p:spPr>
        <p:txBody>
          <a:bodyPr/>
          <a:lstStyle/>
          <a:p>
            <a:r>
              <a:rPr lang="en-US" dirty="0">
                <a:latin typeface="Arial" panose="020B0604020202020204" pitchFamily="34" charset="0"/>
                <a:cs typeface="Arial" panose="020B0604020202020204" pitchFamily="34" charset="0"/>
              </a:rPr>
              <a:t>Application Process</a:t>
            </a:r>
          </a:p>
        </p:txBody>
      </p:sp>
      <p:sp>
        <p:nvSpPr>
          <p:cNvPr id="3" name="Content Placeholder 2">
            <a:extLst>
              <a:ext uri="{FF2B5EF4-FFF2-40B4-BE49-F238E27FC236}">
                <a16:creationId xmlns:a16="http://schemas.microsoft.com/office/drawing/2014/main" id="{69ED62A4-8ED5-49DF-ABF2-1546C24414BC}"/>
              </a:ext>
            </a:extLst>
          </p:cNvPr>
          <p:cNvSpPr>
            <a:spLocks noGrp="1"/>
          </p:cNvSpPr>
          <p:nvPr>
            <p:ph sz="quarter" idx="13"/>
          </p:nvPr>
        </p:nvSpPr>
        <p:spPr>
          <a:xfrm>
            <a:off x="913774" y="1400962"/>
            <a:ext cx="10363826" cy="4390237"/>
          </a:xfrm>
        </p:spPr>
        <p:txBody>
          <a:bodyPr>
            <a:normAutofit fontScale="77500" lnSpcReduction="20000"/>
          </a:bodyPr>
          <a:lstStyle/>
          <a:p>
            <a:r>
              <a:rPr lang="en-US" cap="none" dirty="0">
                <a:latin typeface="Arial" panose="020B0604020202020204" pitchFamily="34" charset="0"/>
                <a:cs typeface="Arial" panose="020B0604020202020204" pitchFamily="34" charset="0"/>
              </a:rPr>
              <a:t>In order to be employed under Section 55-a in local government positions, individuals with disabilities should apply directly to the employer for any entry-level position for which they meet the required minimum qualifications.</a:t>
            </a:r>
          </a:p>
          <a:p>
            <a:r>
              <a:rPr lang="en-US" cap="none" dirty="0">
                <a:latin typeface="Arial" panose="020B0604020202020204" pitchFamily="34" charset="0"/>
                <a:cs typeface="Arial" panose="020B0604020202020204" pitchFamily="34" charset="0"/>
              </a:rPr>
              <a:t>A nomination for appointment to a position pursuant to Section 55-a must be made by the appointing authority to the local civil service commission or Personnel Officer if the employer is interested in appointing an individual with a disability.</a:t>
            </a:r>
          </a:p>
          <a:p>
            <a:r>
              <a:rPr lang="en-US" cap="none" dirty="0">
                <a:latin typeface="Arial" panose="020B0604020202020204" pitchFamily="34" charset="0"/>
                <a:cs typeface="Arial" panose="020B0604020202020204" pitchFamily="34" charset="0"/>
              </a:rPr>
              <a:t>The local Civil Service Commission or Personnel Officer will request the position duties and responsibilities be reviewed by either the New York State Commission for the Blind (NYSCB), or the State Education Department (SED) </a:t>
            </a:r>
            <a:r>
              <a:rPr lang="en-US" cap="none" dirty="0">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https://www.acces.nysed.gov/vr/public-employers</a:t>
            </a:r>
            <a:r>
              <a:rPr lang="en-US" cap="none" dirty="0">
                <a:solidFill>
                  <a:schemeClr val="accent6">
                    <a:lumMod val="75000"/>
                  </a:schemeClr>
                </a:solidFill>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to determine if the nominee is able to perform the duties of the position.</a:t>
            </a:r>
          </a:p>
          <a:p>
            <a:r>
              <a:rPr lang="en-US" cap="none" dirty="0">
                <a:latin typeface="Arial" panose="020B0604020202020204" pitchFamily="34" charset="0"/>
                <a:cs typeface="Arial" panose="020B0604020202020204" pitchFamily="34" charset="0"/>
              </a:rPr>
              <a:t>If the nominee is able to perform the job duties of the position, the NYSCB or SED will certify to the local civil service agency that the nominee is eligible for appointment.</a:t>
            </a:r>
          </a:p>
          <a:p>
            <a:r>
              <a:rPr lang="en-US" cap="none" dirty="0">
                <a:latin typeface="Arial" panose="020B0604020202020204" pitchFamily="34" charset="0"/>
                <a:cs typeface="Arial" panose="020B0604020202020204" pitchFamily="34" charset="0"/>
              </a:rPr>
              <a:t>Note that while certification by these organizations is required to be employed under Section 55-a, such certification is not a guarantee of a job. For more information regarding Section 55-a, you should contact the local civil service agency having jurisdiction over the position.</a:t>
            </a:r>
          </a:p>
        </p:txBody>
      </p:sp>
    </p:spTree>
    <p:extLst>
      <p:ext uri="{BB962C8B-B14F-4D97-AF65-F5344CB8AC3E}">
        <p14:creationId xmlns:p14="http://schemas.microsoft.com/office/powerpoint/2010/main" val="3968061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8D9F-0FDF-4983-92C2-C3996F24546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99825AF-A3A6-4B02-AA8E-8F79D2941B26}"/>
              </a:ext>
            </a:extLst>
          </p:cNvPr>
          <p:cNvSpPr>
            <a:spLocks noGrp="1"/>
          </p:cNvSpPr>
          <p:nvPr>
            <p:ph sz="quarter" idx="13"/>
          </p:nvPr>
        </p:nvSpPr>
        <p:spPr>
          <a:xfrm>
            <a:off x="913774" y="788566"/>
            <a:ext cx="10363826" cy="5002634"/>
          </a:xfrm>
        </p:spPr>
        <p:txBody>
          <a:bodyPr>
            <a:normAutofit/>
          </a:bodyPr>
          <a:lstStyle/>
          <a:p>
            <a:r>
              <a:rPr lang="en-US" cap="none" dirty="0">
                <a:latin typeface="Arial" panose="020B0604020202020204" pitchFamily="34" charset="0"/>
                <a:cs typeface="Arial" panose="020B0604020202020204" pitchFamily="34" charset="0"/>
              </a:rPr>
              <a:t>Each local civil service agency in New York State (State) may, by rule, determine a prescribed number of positions (not to exceed 700) with duties which can be performed by persons with physical or mental disabilities who are found qualified to perform such duties satisfactorily.</a:t>
            </a:r>
          </a:p>
          <a:p>
            <a:r>
              <a:rPr lang="en-US" cap="none" dirty="0">
                <a:latin typeface="Arial" panose="020B0604020202020204" pitchFamily="34" charset="0"/>
                <a:cs typeface="Arial" panose="020B0604020202020204" pitchFamily="34" charset="0"/>
              </a:rPr>
              <a:t>Each local civil service agency has policies and procedures regarding appointments pursuant to Section 55-a. Depending on the local civil service agency's policies and procedures, it is typically an employer's prerogative whether to appoint an entry-level competitive class position from an open-competitive civil service examination eligible list or to appoint a qualified person with a disability on a non-competitive basis.</a:t>
            </a:r>
          </a:p>
          <a:p>
            <a:r>
              <a:rPr lang="en-US" cap="none" dirty="0">
                <a:latin typeface="Arial" panose="020B0604020202020204" pitchFamily="34" charset="0"/>
                <a:cs typeface="Arial" panose="020B0604020202020204" pitchFamily="34" charset="0"/>
              </a:rPr>
              <a:t>Please note that Section 55-a is distinct from Sections 55-b and 55-c of the Civil Service Law, which provide similar employment opportunities for individuals with disabilities to positions in State government. </a:t>
            </a:r>
            <a:endParaRPr lang="en-US" dirty="0"/>
          </a:p>
        </p:txBody>
      </p:sp>
    </p:spTree>
    <p:extLst>
      <p:ext uri="{BB962C8B-B14F-4D97-AF65-F5344CB8AC3E}">
        <p14:creationId xmlns:p14="http://schemas.microsoft.com/office/powerpoint/2010/main" val="259621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395C27-AF23-4117-8125-B0BEFC0589AB}"/>
              </a:ext>
            </a:extLst>
          </p:cNvPr>
          <p:cNvSpPr txBox="1"/>
          <p:nvPr/>
        </p:nvSpPr>
        <p:spPr>
          <a:xfrm>
            <a:off x="838899" y="788565"/>
            <a:ext cx="10318458" cy="5632311"/>
          </a:xfrm>
          <a:prstGeom prst="rect">
            <a:avLst/>
          </a:prstGeom>
          <a:noFill/>
        </p:spPr>
        <p:txBody>
          <a:bodyPr wrap="square" rtlCol="0">
            <a:spAutoFit/>
          </a:bodyPr>
          <a:lstStyle/>
          <a:p>
            <a:r>
              <a:rPr lang="en-US" altLang="en-US" b="1" u="sng" dirty="0">
                <a:latin typeface="Arial" panose="020B0604020202020204" pitchFamily="34" charset="0"/>
                <a:cs typeface="Arial" panose="020B0604020202020204" pitchFamily="34" charset="0"/>
              </a:rPr>
              <a:t>TRACKING YOUR INCOME</a:t>
            </a:r>
          </a:p>
          <a:p>
            <a:r>
              <a:rPr lang="en-US" altLang="en-US" dirty="0">
                <a:latin typeface="Arial" panose="020B0604020202020204" pitchFamily="34" charset="0"/>
                <a:cs typeface="Arial" panose="020B0604020202020204" pitchFamily="34" charset="0"/>
              </a:rPr>
              <a:t>	* Includes earned income from employment or a business.</a:t>
            </a:r>
          </a:p>
          <a:p>
            <a:r>
              <a:rPr lang="en-US" altLang="en-US" dirty="0">
                <a:latin typeface="Arial" panose="020B0604020202020204" pitchFamily="34" charset="0"/>
                <a:cs typeface="Arial" panose="020B0604020202020204" pitchFamily="34" charset="0"/>
              </a:rPr>
              <a:t>	* Includes unearned income such as Social Security benefits, pensions, dividends, 		   interest, retirement, alimony, child support, food stamps, gifts.</a:t>
            </a:r>
          </a:p>
          <a:p>
            <a:endParaRPr lang="en-US" altLang="en-US" dirty="0">
              <a:latin typeface="Arial" panose="020B0604020202020204" pitchFamily="34" charset="0"/>
              <a:cs typeface="Arial" panose="020B0604020202020204" pitchFamily="34" charset="0"/>
            </a:endParaRPr>
          </a:p>
          <a:p>
            <a:r>
              <a:rPr lang="en-US" altLang="en-US" b="1" u="sng" dirty="0">
                <a:latin typeface="Arial" panose="020B0604020202020204" pitchFamily="34" charset="0"/>
                <a:cs typeface="Arial" panose="020B0604020202020204" pitchFamily="34" charset="0"/>
              </a:rPr>
              <a:t>TRACKING YOUR EXPENSES</a:t>
            </a:r>
          </a:p>
          <a:p>
            <a:r>
              <a:rPr lang="en-US" altLang="en-US" dirty="0">
                <a:latin typeface="Arial" panose="020B0604020202020204" pitchFamily="34" charset="0"/>
                <a:cs typeface="Arial" panose="020B0604020202020204" pitchFamily="34" charset="0"/>
              </a:rPr>
              <a:t>	* Fixed – Monthly expenses that are the same every month &amp;  rarely change.      	   	   EXAMPLES:</a:t>
            </a:r>
          </a:p>
          <a:p>
            <a:r>
              <a:rPr lang="en-US" altLang="en-US" dirty="0">
                <a:latin typeface="Arial" panose="020B0604020202020204" pitchFamily="34" charset="0"/>
                <a:cs typeface="Arial" panose="020B0604020202020204" pitchFamily="34" charset="0"/>
              </a:rPr>
              <a:t>		- RENT or Mortgage - Fixed, not Adjustable-Rate Mortgage (ARM)</a:t>
            </a:r>
          </a:p>
          <a:p>
            <a:r>
              <a:rPr lang="en-US" altLang="en-US" dirty="0">
                <a:latin typeface="Arial" panose="020B0604020202020204" pitchFamily="34" charset="0"/>
                <a:cs typeface="Arial" panose="020B0604020202020204" pitchFamily="34" charset="0"/>
              </a:rPr>
              <a:t>		- Car Payments</a:t>
            </a:r>
          </a:p>
          <a:p>
            <a:r>
              <a:rPr lang="en-US" altLang="en-US" dirty="0">
                <a:latin typeface="Arial" panose="020B0604020202020204" pitchFamily="34" charset="0"/>
                <a:cs typeface="Arial" panose="020B0604020202020204" pitchFamily="34" charset="0"/>
              </a:rPr>
              <a:t>		- Loans</a:t>
            </a:r>
          </a:p>
          <a:p>
            <a:r>
              <a:rPr lang="en-US" altLang="en-US" dirty="0">
                <a:latin typeface="Arial" panose="020B0604020202020204" pitchFamily="34" charset="0"/>
                <a:cs typeface="Arial" panose="020B0604020202020204" pitchFamily="34" charset="0"/>
              </a:rPr>
              <a:t>		- Cell phone (plan)</a:t>
            </a:r>
          </a:p>
          <a:p>
            <a:r>
              <a:rPr lang="en-US" altLang="en-US" dirty="0">
                <a:latin typeface="Arial" panose="020B0604020202020204" pitchFamily="34" charset="0"/>
                <a:cs typeface="Arial" panose="020B0604020202020204" pitchFamily="34" charset="0"/>
              </a:rPr>
              <a:t> 		- Cable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 Variable – Monthly expenses that change on a monthly basis &amp; are rarely the same.   	   EXAMPLES:</a:t>
            </a:r>
          </a:p>
          <a:p>
            <a:r>
              <a:rPr lang="en-US" altLang="en-US" dirty="0">
                <a:latin typeface="Arial" panose="020B0604020202020204" pitchFamily="34" charset="0"/>
                <a:cs typeface="Arial" panose="020B0604020202020204" pitchFamily="34" charset="0"/>
              </a:rPr>
              <a:t>		- Credit Cards (Depending on usage)</a:t>
            </a:r>
          </a:p>
          <a:p>
            <a:r>
              <a:rPr lang="en-US" altLang="en-US" dirty="0">
                <a:latin typeface="Arial" panose="020B0604020202020204" pitchFamily="34" charset="0"/>
                <a:cs typeface="Arial" panose="020B0604020202020204" pitchFamily="34" charset="0"/>
              </a:rPr>
              <a:t>		- Utilities</a:t>
            </a:r>
          </a:p>
          <a:p>
            <a:r>
              <a:rPr lang="en-US" altLang="en-US" dirty="0">
                <a:latin typeface="Arial" panose="020B0604020202020204" pitchFamily="34" charset="0"/>
                <a:cs typeface="Arial" panose="020B0604020202020204" pitchFamily="34" charset="0"/>
              </a:rPr>
              <a:t>		- Transportation</a:t>
            </a:r>
          </a:p>
          <a:p>
            <a:r>
              <a:rPr lang="en-US" altLang="en-US" dirty="0">
                <a:latin typeface="Arial" panose="020B0604020202020204" pitchFamily="34" charset="0"/>
                <a:cs typeface="Arial" panose="020B0604020202020204" pitchFamily="34" charset="0"/>
              </a:rPr>
              <a:t>		- Food  </a:t>
            </a:r>
          </a:p>
        </p:txBody>
      </p:sp>
    </p:spTree>
    <p:extLst>
      <p:ext uri="{BB962C8B-B14F-4D97-AF65-F5344CB8AC3E}">
        <p14:creationId xmlns:p14="http://schemas.microsoft.com/office/powerpoint/2010/main" val="3587952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99C287-0E78-4997-9234-D7C9AFF30CD9}"/>
              </a:ext>
            </a:extLst>
          </p:cNvPr>
          <p:cNvSpPr txBox="1"/>
          <p:nvPr/>
        </p:nvSpPr>
        <p:spPr>
          <a:xfrm>
            <a:off x="2676088" y="780176"/>
            <a:ext cx="7097085" cy="584775"/>
          </a:xfrm>
          <a:prstGeom prst="rect">
            <a:avLst/>
          </a:prstGeom>
          <a:noFill/>
        </p:spPr>
        <p:txBody>
          <a:bodyPr wrap="square" rtlCol="0">
            <a:spAutoFit/>
          </a:bodyPr>
          <a:lstStyle/>
          <a:p>
            <a:r>
              <a:rPr lang="en-US" altLang="en-US" sz="3200" b="1" dirty="0">
                <a:solidFill>
                  <a:prstClr val="black"/>
                </a:solidFill>
                <a:latin typeface="Arial" panose="020B0604020202020204" pitchFamily="34" charset="0"/>
                <a:ea typeface="MS PGothic" panose="020B0600070205080204" pitchFamily="34" charset="-128"/>
                <a:cs typeface="Arial" panose="020B0604020202020204" pitchFamily="34" charset="0"/>
              </a:rPr>
              <a:t>Sample Excel Budget Worksheet</a:t>
            </a:r>
            <a:endParaRPr lang="en-US" dirty="0">
              <a:latin typeface="Arial" panose="020B0604020202020204" pitchFamily="34" charset="0"/>
              <a:cs typeface="Arial" panose="020B0604020202020204" pitchFamily="34" charset="0"/>
            </a:endParaRPr>
          </a:p>
        </p:txBody>
      </p:sp>
      <p:graphicFrame>
        <p:nvGraphicFramePr>
          <p:cNvPr id="4" name="Object 2">
            <a:extLst>
              <a:ext uri="{FF2B5EF4-FFF2-40B4-BE49-F238E27FC236}">
                <a16:creationId xmlns:a16="http://schemas.microsoft.com/office/drawing/2014/main" id="{6669A888-4B42-43BE-8B5C-32DE2EEF4C9A}"/>
              </a:ext>
            </a:extLst>
          </p:cNvPr>
          <p:cNvGraphicFramePr>
            <a:graphicFrameLocks/>
          </p:cNvGraphicFramePr>
          <p:nvPr>
            <p:extLst>
              <p:ext uri="{D42A27DB-BD31-4B8C-83A1-F6EECF244321}">
                <p14:modId xmlns:p14="http://schemas.microsoft.com/office/powerpoint/2010/main" val="4260701365"/>
              </p:ext>
            </p:extLst>
          </p:nvPr>
        </p:nvGraphicFramePr>
        <p:xfrm>
          <a:off x="1189038" y="1451295"/>
          <a:ext cx="9733428" cy="4626529"/>
        </p:xfrm>
        <a:graphic>
          <a:graphicData uri="http://schemas.openxmlformats.org/presentationml/2006/ole">
            <mc:AlternateContent xmlns:mc="http://schemas.openxmlformats.org/markup-compatibility/2006">
              <mc:Choice xmlns:v="urn:schemas-microsoft-com:vml" Requires="v">
                <p:oleObj name="Worksheet" r:id="rId2" imgW="14542247" imgH="18187335" progId="Excel.Sheet.8">
                  <p:embed/>
                </p:oleObj>
              </mc:Choice>
              <mc:Fallback>
                <p:oleObj name="Worksheet" r:id="rId2" imgW="14542247" imgH="18187335" progId="Excel.Sheet.8">
                  <p:embed/>
                  <p:pic>
                    <p:nvPicPr>
                      <p:cNvPr id="22531" name="Object 2">
                        <a:extLst>
                          <a:ext uri="{FF2B5EF4-FFF2-40B4-BE49-F238E27FC236}">
                            <a16:creationId xmlns:a16="http://schemas.microsoft.com/office/drawing/2014/main" id="{8B2ADE1D-4694-4373-B9CE-4A9A34707E8F}"/>
                          </a:ext>
                        </a:extLst>
                      </p:cNvPr>
                      <p:cNvPicPr>
                        <a:picLocks noChangeArrowheads="1"/>
                      </p:cNvPicPr>
                      <p:nvPr/>
                    </p:nvPicPr>
                    <p:blipFill>
                      <a:blip r:embed="rId3">
                        <a:extLst>
                          <a:ext uri="{28A0092B-C50C-407E-A947-70E740481C1C}">
                            <a14:useLocalDpi xmlns:a14="http://schemas.microsoft.com/office/drawing/2010/main" val="0"/>
                          </a:ext>
                        </a:extLst>
                      </a:blip>
                      <a:srcRect r="31441"/>
                      <a:stretch>
                        <a:fillRect/>
                      </a:stretch>
                    </p:blipFill>
                    <p:spPr bwMode="auto">
                      <a:xfrm>
                        <a:off x="1189038" y="1451295"/>
                        <a:ext cx="9733428" cy="462652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253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BA40-E21C-4F1F-998C-140B36CD8DE5}"/>
              </a:ext>
            </a:extLst>
          </p:cNvPr>
          <p:cNvSpPr>
            <a:spLocks noGrp="1"/>
          </p:cNvSpPr>
          <p:nvPr>
            <p:ph type="title"/>
          </p:nvPr>
        </p:nvSpPr>
        <p:spPr>
          <a:xfrm>
            <a:off x="913775" y="618517"/>
            <a:ext cx="10364451" cy="1092837"/>
          </a:xfrm>
        </p:spPr>
        <p:txBody>
          <a:bodyPr/>
          <a:lstStyle/>
          <a:p>
            <a:r>
              <a:rPr lang="en-US" altLang="en-US" sz="28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Learning To Live Within Your Means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244E85-03EB-467B-B3B8-448B17931009}"/>
              </a:ext>
            </a:extLst>
          </p:cNvPr>
          <p:cNvSpPr>
            <a:spLocks noGrp="1"/>
          </p:cNvSpPr>
          <p:nvPr>
            <p:ph sz="quarter" idx="13"/>
          </p:nvPr>
        </p:nvSpPr>
        <p:spPr>
          <a:xfrm>
            <a:off x="913774" y="1711354"/>
            <a:ext cx="10363826" cy="4454554"/>
          </a:xfrm>
        </p:spPr>
        <p:txBody>
          <a:bodyPr>
            <a:normAutofit/>
          </a:bodyPr>
          <a:lstStyle/>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Determine Your Needs &amp; Wants</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Spending mainly on needs, controlling spending on wants, maintains a healthy financial lifestyle.</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Spending on wants with no self control, leads to overspending, very little savings &amp; hinders you   	  	   from reaching your financial goals.</a:t>
            </a:r>
          </a:p>
          <a:p>
            <a:pPr marL="342900" lvl="0" indent="-342900" defTabSz="457200" eaLnBrk="0" fontAlgn="base" hangingPunct="0">
              <a:lnSpc>
                <a:spcPct val="100000"/>
              </a:lnSpc>
              <a:spcBef>
                <a:spcPct val="20000"/>
              </a:spcBef>
              <a:spcAft>
                <a:spcPct val="0"/>
              </a:spcAft>
              <a:buClr>
                <a:prstClr val="white"/>
              </a:buClr>
            </a:pPr>
            <a:endPar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eaLnBrk="0" fontAlgn="base" hangingPunct="0">
              <a:lnSpc>
                <a:spcPct val="100000"/>
              </a:lnSpc>
              <a:spcBef>
                <a:spcPct val="20000"/>
              </a:spcBef>
              <a:spcAft>
                <a:spcPct val="0"/>
              </a:spcAft>
              <a:buClr>
                <a:prstClr val="white"/>
              </a:buClr>
              <a:buNone/>
            </a:pPr>
            <a:endPar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Question Your Needs &amp; Wants</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Why do I want it?</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Did I set aside enough money in my budget for miscellaneous </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spending?  </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Is it a must that I have it right now?</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How does this purchase affect my long term financial goal?</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Can I find this or something similar, cheaper, somewhere else?</a:t>
            </a:r>
          </a:p>
          <a:p>
            <a:pPr marL="342900" lvl="0" indent="-342900" defTabSz="457200" eaLnBrk="0" fontAlgn="base" hangingPunct="0">
              <a:lnSpc>
                <a:spcPct val="100000"/>
              </a:lnSpc>
              <a:spcBef>
                <a:spcPct val="20000"/>
              </a:spcBef>
              <a:spcAft>
                <a:spcPct val="0"/>
              </a:spcAft>
              <a:buClr>
                <a:prstClr val="white"/>
              </a:buClr>
            </a:pPr>
            <a:r>
              <a:rPr lang="en-US" altLang="en-US" sz="16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	* How much have I spent on wants so far this month?</a:t>
            </a:r>
          </a:p>
          <a:p>
            <a:endParaRPr lang="en-US" dirty="0"/>
          </a:p>
        </p:txBody>
      </p:sp>
    </p:spTree>
    <p:extLst>
      <p:ext uri="{BB962C8B-B14F-4D97-AF65-F5344CB8AC3E}">
        <p14:creationId xmlns:p14="http://schemas.microsoft.com/office/powerpoint/2010/main" val="2012343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27E0-F830-4F48-B6E0-8E82378679DA}"/>
              </a:ext>
            </a:extLst>
          </p:cNvPr>
          <p:cNvSpPr>
            <a:spLocks noGrp="1"/>
          </p:cNvSpPr>
          <p:nvPr>
            <p:ph type="title"/>
          </p:nvPr>
        </p:nvSpPr>
        <p:spPr>
          <a:xfrm>
            <a:off x="913775" y="618517"/>
            <a:ext cx="10364451" cy="664999"/>
          </a:xfrm>
        </p:spPr>
        <p:txBody>
          <a:bodyPr>
            <a:normAutofit/>
          </a:bodyPr>
          <a:lstStyle/>
          <a:p>
            <a:r>
              <a:rPr lang="en-US" altLang="en-US" sz="3200" cap="none" dirty="0">
                <a:solidFill>
                  <a:prstClr val="black"/>
                </a:solidFill>
                <a:latin typeface="Arial" panose="020B0604020202020204" pitchFamily="34" charset="0"/>
                <a:ea typeface="MS PGothic" panose="020B0600070205080204" pitchFamily="34" charset="-128"/>
                <a:cs typeface="Arial" panose="020B0604020202020204" pitchFamily="34" charset="0"/>
              </a:rPr>
              <a:t>Sample Daily Spending Worksheet</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A757557-9132-40F9-B258-2F90CE49589E}"/>
              </a:ext>
            </a:extLst>
          </p:cNvPr>
          <p:cNvSpPr>
            <a:spLocks noGrp="1"/>
          </p:cNvSpPr>
          <p:nvPr>
            <p:ph sz="quarter" idx="13"/>
          </p:nvPr>
        </p:nvSpPr>
        <p:spPr>
          <a:xfrm>
            <a:off x="913774" y="1451296"/>
            <a:ext cx="10363826" cy="4339904"/>
          </a:xfrm>
        </p:spPr>
        <p:txBody>
          <a:bodyPr/>
          <a:lstStyle/>
          <a:p>
            <a:pPr marL="0" indent="0" algn="ctr">
              <a:buNone/>
            </a:pPr>
            <a:r>
              <a:rPr lang="en-US" altLang="en-US" dirty="0">
                <a:latin typeface="Arial" panose="020B0604020202020204" pitchFamily="34" charset="0"/>
                <a:cs typeface="Arial" panose="020B0604020202020204" pitchFamily="34" charset="0"/>
              </a:rPr>
              <a:t>Try a Daily Spending Worksheet for a week. On the example below, what could be done different to save money? Identify needs &amp; wants below.</a:t>
            </a:r>
          </a:p>
          <a:p>
            <a:pPr marL="0" indent="0">
              <a:buNone/>
            </a:pPr>
            <a:endParaRPr lang="en-US" dirty="0"/>
          </a:p>
        </p:txBody>
      </p:sp>
      <p:graphicFrame>
        <p:nvGraphicFramePr>
          <p:cNvPr id="4" name="Picture Placeholder 5">
            <a:extLst>
              <a:ext uri="{FF2B5EF4-FFF2-40B4-BE49-F238E27FC236}">
                <a16:creationId xmlns:a16="http://schemas.microsoft.com/office/drawing/2014/main" id="{8979B7A6-9080-4BBE-8438-9EB1CCBF49A9}"/>
              </a:ext>
            </a:extLst>
          </p:cNvPr>
          <p:cNvGraphicFramePr>
            <a:graphicFrameLocks/>
          </p:cNvGraphicFramePr>
          <p:nvPr>
            <p:extLst>
              <p:ext uri="{D42A27DB-BD31-4B8C-83A1-F6EECF244321}">
                <p14:modId xmlns:p14="http://schemas.microsoft.com/office/powerpoint/2010/main" val="3277085726"/>
              </p:ext>
            </p:extLst>
          </p:nvPr>
        </p:nvGraphicFramePr>
        <p:xfrm>
          <a:off x="1916521" y="2660300"/>
          <a:ext cx="7461251" cy="3938588"/>
        </p:xfrm>
        <a:graphic>
          <a:graphicData uri="http://schemas.openxmlformats.org/drawingml/2006/table">
            <a:tbl>
              <a:tblPr/>
              <a:tblGrid>
                <a:gridCol w="1673130">
                  <a:extLst>
                    <a:ext uri="{9D8B030D-6E8A-4147-A177-3AD203B41FA5}">
                      <a16:colId xmlns:a16="http://schemas.microsoft.com/office/drawing/2014/main" val="20000"/>
                    </a:ext>
                  </a:extLst>
                </a:gridCol>
                <a:gridCol w="2049496">
                  <a:extLst>
                    <a:ext uri="{9D8B030D-6E8A-4147-A177-3AD203B41FA5}">
                      <a16:colId xmlns:a16="http://schemas.microsoft.com/office/drawing/2014/main" val="20001"/>
                    </a:ext>
                  </a:extLst>
                </a:gridCol>
                <a:gridCol w="1868519">
                  <a:extLst>
                    <a:ext uri="{9D8B030D-6E8A-4147-A177-3AD203B41FA5}">
                      <a16:colId xmlns:a16="http://schemas.microsoft.com/office/drawing/2014/main" val="20002"/>
                    </a:ext>
                  </a:extLst>
                </a:gridCol>
                <a:gridCol w="1870106">
                  <a:extLst>
                    <a:ext uri="{9D8B030D-6E8A-4147-A177-3AD203B41FA5}">
                      <a16:colId xmlns:a16="http://schemas.microsoft.com/office/drawing/2014/main" val="20003"/>
                    </a:ext>
                  </a:extLst>
                </a:gridCol>
              </a:tblGrid>
              <a:tr h="64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0000"/>
                        </a:solidFill>
                        <a:effectLst/>
                        <a:latin typeface="Century Gothic" pitchFamily="-108" charset="0"/>
                        <a:ea typeface="ＭＳ Ｐゴシック" pitchFamily="-108" charset="-128"/>
                      </a:endParaRP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Morning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5am–12pm</a:t>
                      </a: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Afternoon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12pm-5pm</a:t>
                      </a: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Palatino"/>
                          <a:ea typeface="ＭＳ Ｐゴシック" pitchFamily="-108" charset="-128"/>
                        </a:rPr>
                        <a:t>   Evening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Palatino"/>
                          <a:ea typeface="ＭＳ Ｐゴシック" pitchFamily="-108" charset="-128"/>
                        </a:rPr>
                        <a:t>  5pm-Bed</a:t>
                      </a: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0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Sunday</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Bagel &amp; Coffee - $2</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Church Offering - $10</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Chinese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Food - $12.76</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extLst>
                  <a:ext uri="{0D108BD9-81ED-4DB2-BD59-A6C34878D82A}">
                    <a16:rowId xmlns:a16="http://schemas.microsoft.com/office/drawing/2014/main" val="10001"/>
                  </a:ext>
                </a:extLst>
              </a:tr>
              <a:tr h="118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Monday</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Bagel &amp; Coffee -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Newspaper -$.50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Cheeseburger/Fries/Soda - $12.95</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extLst>
                  <a:ext uri="{0D108BD9-81ED-4DB2-BD59-A6C34878D82A}">
                    <a16:rowId xmlns:a16="http://schemas.microsoft.com/office/drawing/2014/main" val="10002"/>
                  </a:ext>
                </a:extLst>
              </a:tr>
              <a:tr h="1463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Tuesday</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Bagel &amp; Coffee -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Newspaper -$.50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Cheeseburger/Fries/Soda - $12.95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Paid Credit Card - $25</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Supermarket - $125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Paid Cable/Internet/Phone - $160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extLst>
                  <a:ext uri="{0D108BD9-81ED-4DB2-BD59-A6C34878D82A}">
                    <a16:rowId xmlns:a16="http://schemas.microsoft.com/office/drawing/2014/main" val="10003"/>
                  </a:ext>
                </a:extLst>
              </a:tr>
            </a:tbl>
          </a:graphicData>
        </a:graphic>
      </p:graphicFrame>
      <p:graphicFrame>
        <p:nvGraphicFramePr>
          <p:cNvPr id="5" name="Picture Placeholder 5">
            <a:extLst>
              <a:ext uri="{FF2B5EF4-FFF2-40B4-BE49-F238E27FC236}">
                <a16:creationId xmlns:a16="http://schemas.microsoft.com/office/drawing/2014/main" id="{C0A26F75-8C5F-4BB0-A510-BCEB8573532D}"/>
              </a:ext>
            </a:extLst>
          </p:cNvPr>
          <p:cNvGraphicFramePr>
            <a:graphicFrameLocks/>
          </p:cNvGraphicFramePr>
          <p:nvPr>
            <p:extLst>
              <p:ext uri="{D42A27DB-BD31-4B8C-83A1-F6EECF244321}">
                <p14:modId xmlns:p14="http://schemas.microsoft.com/office/powerpoint/2010/main" val="672503825"/>
              </p:ext>
            </p:extLst>
          </p:nvPr>
        </p:nvGraphicFramePr>
        <p:xfrm>
          <a:off x="1903820" y="2660300"/>
          <a:ext cx="7461251" cy="3938588"/>
        </p:xfrm>
        <a:graphic>
          <a:graphicData uri="http://schemas.openxmlformats.org/drawingml/2006/table">
            <a:tbl>
              <a:tblPr/>
              <a:tblGrid>
                <a:gridCol w="1673130">
                  <a:extLst>
                    <a:ext uri="{9D8B030D-6E8A-4147-A177-3AD203B41FA5}">
                      <a16:colId xmlns:a16="http://schemas.microsoft.com/office/drawing/2014/main" val="20000"/>
                    </a:ext>
                  </a:extLst>
                </a:gridCol>
                <a:gridCol w="2049496">
                  <a:extLst>
                    <a:ext uri="{9D8B030D-6E8A-4147-A177-3AD203B41FA5}">
                      <a16:colId xmlns:a16="http://schemas.microsoft.com/office/drawing/2014/main" val="20001"/>
                    </a:ext>
                  </a:extLst>
                </a:gridCol>
                <a:gridCol w="1868519">
                  <a:extLst>
                    <a:ext uri="{9D8B030D-6E8A-4147-A177-3AD203B41FA5}">
                      <a16:colId xmlns:a16="http://schemas.microsoft.com/office/drawing/2014/main" val="20002"/>
                    </a:ext>
                  </a:extLst>
                </a:gridCol>
                <a:gridCol w="1870106">
                  <a:extLst>
                    <a:ext uri="{9D8B030D-6E8A-4147-A177-3AD203B41FA5}">
                      <a16:colId xmlns:a16="http://schemas.microsoft.com/office/drawing/2014/main" val="20003"/>
                    </a:ext>
                  </a:extLst>
                </a:gridCol>
              </a:tblGrid>
              <a:tr h="64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0000"/>
                        </a:solidFill>
                        <a:effectLst/>
                        <a:latin typeface="Century Gothic" pitchFamily="-108" charset="0"/>
                        <a:ea typeface="ＭＳ Ｐゴシック" pitchFamily="-108" charset="-128"/>
                      </a:endParaRP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Morning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5am–12pm</a:t>
                      </a: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Palatino"/>
                          <a:ea typeface="ＭＳ Ｐゴシック" pitchFamily="-108" charset="-128"/>
                        </a:rPr>
                        <a:t>  Afternoon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Palatino"/>
                          <a:ea typeface="ＭＳ Ｐゴシック" pitchFamily="-108" charset="-128"/>
                        </a:rPr>
                        <a:t> 12pm-5pm</a:t>
                      </a: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Palatino"/>
                          <a:ea typeface="ＭＳ Ｐゴシック" pitchFamily="-108" charset="-128"/>
                        </a:rPr>
                        <a:t>   Evening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Palatino"/>
                          <a:ea typeface="ＭＳ Ｐゴシック" pitchFamily="-108" charset="-128"/>
                        </a:rPr>
                        <a:t>  5pm-Bed</a:t>
                      </a:r>
                    </a:p>
                  </a:txBody>
                  <a:tcPr marL="91441" marR="91441" marT="45727" marB="4572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0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Sunday</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Bagel &amp; Coffee - $2</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Church Offering - $10</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Chinese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Food - $12.76</a:t>
                      </a:r>
                    </a:p>
                  </a:txBody>
                  <a:tcPr marL="91441" marR="91441" marT="45727" marB="4572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FFCCCC">
                        <a:alpha val="70195"/>
                      </a:srgbClr>
                    </a:solidFill>
                  </a:tcPr>
                </a:tc>
                <a:extLst>
                  <a:ext uri="{0D108BD9-81ED-4DB2-BD59-A6C34878D82A}">
                    <a16:rowId xmlns:a16="http://schemas.microsoft.com/office/drawing/2014/main" val="10001"/>
                  </a:ext>
                </a:extLst>
              </a:tr>
              <a:tr h="118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Monday</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Bagel &amp; Coffee -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Newspaper -$.50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Cheeseburger/ Fries/Soda - $12.95</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extLst>
                  <a:ext uri="{0D108BD9-81ED-4DB2-BD59-A6C34878D82A}">
                    <a16:rowId xmlns:a16="http://schemas.microsoft.com/office/drawing/2014/main" val="10002"/>
                  </a:ext>
                </a:extLst>
              </a:tr>
              <a:tr h="1463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Tuesday</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Bagel &amp; Coffee -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alatino"/>
                          <a:ea typeface="ＭＳ Ｐゴシック" pitchFamily="-108" charset="-128"/>
                        </a:rPr>
                        <a:t>Newspaper -$.50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Cheeseburger/ Fries/Soda - $12.95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Paid Credit Card - $25</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Supermarket - $125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Palatino"/>
                          <a:ea typeface="ＭＳ Ｐゴシック" pitchFamily="-108" charset="-128"/>
                        </a:rPr>
                        <a:t>Paid Cable/Internet/ Phone - $160</a:t>
                      </a:r>
                    </a:p>
                  </a:txBody>
                  <a:tcPr marL="91441" marR="91441" marT="45727" marB="45727" horzOverflow="overflow">
                    <a:lnL>
                      <a:noFill/>
                    </a:lnL>
                    <a:lnR>
                      <a:noFill/>
                    </a:lnR>
                    <a:lnT>
                      <a:noFill/>
                    </a:lnT>
                    <a:lnB>
                      <a:noFill/>
                    </a:lnB>
                    <a:lnTlToBr>
                      <a:noFill/>
                    </a:lnTlToBr>
                    <a:lnBlToTr>
                      <a:noFill/>
                    </a:lnBlToTr>
                    <a:solidFill>
                      <a:srgbClr val="FFCCCC">
                        <a:alpha val="70195"/>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315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C280-081E-4487-B76F-C75D2354FDA5}"/>
              </a:ext>
            </a:extLst>
          </p:cNvPr>
          <p:cNvSpPr>
            <a:spLocks noGrp="1"/>
          </p:cNvSpPr>
          <p:nvPr>
            <p:ph type="title"/>
          </p:nvPr>
        </p:nvSpPr>
        <p:spPr>
          <a:xfrm>
            <a:off x="913775" y="618517"/>
            <a:ext cx="10364451" cy="614665"/>
          </a:xfrm>
        </p:spPr>
        <p:txBody>
          <a:bodyPr>
            <a:normAutofit/>
          </a:bodyPr>
          <a:lstStyle/>
          <a:p>
            <a:r>
              <a:rPr lang="en-US" altLang="en-US" sz="2800" u="sng" cap="none" dirty="0">
                <a:solidFill>
                  <a:prstClr val="black"/>
                </a:solidFill>
                <a:latin typeface="Arial" panose="020B0604020202020204" pitchFamily="34" charset="0"/>
                <a:ea typeface="MS PGothic" panose="020B0600070205080204" pitchFamily="34" charset="-128"/>
                <a:cs typeface="Arial" panose="020B0604020202020204" pitchFamily="34" charset="0"/>
              </a:rPr>
              <a:t>Daily Spending Worksheet Exercise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DCDC70-37FD-4B3F-87E6-85E9F8E980A0}"/>
              </a:ext>
            </a:extLst>
          </p:cNvPr>
          <p:cNvSpPr>
            <a:spLocks noGrp="1"/>
          </p:cNvSpPr>
          <p:nvPr>
            <p:ph sz="quarter" idx="13"/>
          </p:nvPr>
        </p:nvSpPr>
        <p:spPr>
          <a:xfrm>
            <a:off x="913774" y="1426128"/>
            <a:ext cx="10363826" cy="4365071"/>
          </a:xfrm>
        </p:spPr>
        <p:txBody>
          <a:bodyPr/>
          <a:lstStyle/>
          <a:p>
            <a:pPr marL="0" indent="0" algn="ctr">
              <a:buNone/>
            </a:pPr>
            <a:r>
              <a:rPr lang="en-US" altLang="en-US" sz="14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Instructions: Write down everything you spent money on for the 2 previous days before today’s training. Include money spent on bills, food, transportation, entertainment, loaning money to friends, allowances, etc. write the amount &amp; label it.</a:t>
            </a:r>
            <a:br>
              <a:rPr lang="en-US" altLang="en-US" sz="14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en-US" sz="14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t>Once you’re done,  put a circle around what were needs  &amp; underline what were wants</a:t>
            </a:r>
            <a:br>
              <a:rPr lang="en-US" altLang="en-US" sz="1400" b="1" cap="none"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en-US" sz="1400" b="1" u="sng" cap="none" dirty="0">
                <a:solidFill>
                  <a:prstClr val="black"/>
                </a:solidFill>
                <a:latin typeface="Arial" panose="020B0604020202020204" pitchFamily="34" charset="0"/>
                <a:ea typeface="MS PGothic" panose="020B0600070205080204" pitchFamily="34" charset="-128"/>
                <a:cs typeface="Arial" panose="020B0604020202020204" pitchFamily="34" charset="0"/>
              </a:rPr>
              <a:t>Time: 5 minutes filling out worksheet. 10 – 15 minute discussion</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533C30E-73D6-4FA1-8362-4BFF24DE75A6}"/>
              </a:ext>
            </a:extLst>
          </p:cNvPr>
          <p:cNvPicPr>
            <a:picLocks noChangeAspect="1"/>
          </p:cNvPicPr>
          <p:nvPr/>
        </p:nvPicPr>
        <p:blipFill>
          <a:blip r:embed="rId2"/>
          <a:stretch>
            <a:fillRect/>
          </a:stretch>
        </p:blipFill>
        <p:spPr>
          <a:xfrm>
            <a:off x="2052811" y="2604624"/>
            <a:ext cx="8272989" cy="3962743"/>
          </a:xfrm>
          <a:prstGeom prst="rect">
            <a:avLst/>
          </a:prstGeom>
        </p:spPr>
      </p:pic>
    </p:spTree>
    <p:extLst>
      <p:ext uri="{BB962C8B-B14F-4D97-AF65-F5344CB8AC3E}">
        <p14:creationId xmlns:p14="http://schemas.microsoft.com/office/powerpoint/2010/main" val="371819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BD9D-DACC-4D11-B426-48A21D5C5C7B}"/>
              </a:ext>
            </a:extLst>
          </p:cNvPr>
          <p:cNvSpPr>
            <a:spLocks noGrp="1"/>
          </p:cNvSpPr>
          <p:nvPr>
            <p:ph type="title"/>
          </p:nvPr>
        </p:nvSpPr>
        <p:spPr>
          <a:xfrm>
            <a:off x="913149" y="536024"/>
            <a:ext cx="10364451" cy="940438"/>
          </a:xfrm>
        </p:spPr>
        <p:txBody>
          <a:bodyPr>
            <a:normAutofit/>
          </a:bodyPr>
          <a:lstStyle/>
          <a:p>
            <a:r>
              <a:rPr lang="en-US" altLang="en-US" sz="5400" cap="none" dirty="0">
                <a:solidFill>
                  <a:prstClr val="black"/>
                </a:solidFill>
                <a:latin typeface="Arial" panose="020B0604020202020204" pitchFamily="34" charset="0"/>
                <a:ea typeface="MS PGothic" panose="020B0600070205080204" pitchFamily="34" charset="-128"/>
                <a:cs typeface="Arial" panose="020B0604020202020204" pitchFamily="34" charset="0"/>
              </a:rPr>
              <a:t>Financial Goals</a:t>
            </a: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52C0F9-8711-4B7E-9A82-7C7E48E64C5A}"/>
              </a:ext>
            </a:extLst>
          </p:cNvPr>
          <p:cNvSpPr>
            <a:spLocks noGrp="1"/>
          </p:cNvSpPr>
          <p:nvPr>
            <p:ph sz="quarter" idx="13"/>
          </p:nvPr>
        </p:nvSpPr>
        <p:spPr>
          <a:xfrm>
            <a:off x="913774" y="1821808"/>
            <a:ext cx="10363826" cy="3782038"/>
          </a:xfrm>
        </p:spPr>
        <p:txBody>
          <a:bodyPr>
            <a:normAutofit fontScale="92500" lnSpcReduction="10000"/>
          </a:bodyPr>
          <a:lstStyle/>
          <a:p>
            <a:pPr>
              <a:lnSpc>
                <a:spcPct val="90000"/>
              </a:lnSpc>
              <a:buClrTx/>
              <a:buFont typeface="Wingdings" panose="05000000000000000000" pitchFamily="2" charset="2"/>
              <a:buChar char="v"/>
            </a:pPr>
            <a:r>
              <a:rPr lang="en-US" altLang="en-US" cap="none" dirty="0">
                <a:latin typeface="Arial" panose="020B0604020202020204" pitchFamily="34" charset="0"/>
                <a:cs typeface="Arial" panose="020B0604020202020204" pitchFamily="34" charset="0"/>
              </a:rPr>
              <a:t> Budgets are established with a specific </a:t>
            </a:r>
            <a:r>
              <a:rPr lang="en-US" altLang="en-US" b="1" u="sng" cap="none" dirty="0">
                <a:latin typeface="Arial" panose="020B0604020202020204" pitchFamily="34" charset="0"/>
                <a:cs typeface="Arial" panose="020B0604020202020204" pitchFamily="34" charset="0"/>
              </a:rPr>
              <a:t>financial goal </a:t>
            </a:r>
            <a:r>
              <a:rPr lang="en-US" altLang="en-US" cap="none" dirty="0">
                <a:latin typeface="Arial" panose="020B0604020202020204" pitchFamily="34" charset="0"/>
                <a:cs typeface="Arial" panose="020B0604020202020204" pitchFamily="34" charset="0"/>
              </a:rPr>
              <a:t>in mind.</a:t>
            </a:r>
          </a:p>
          <a:p>
            <a:pPr marL="0" indent="0">
              <a:lnSpc>
                <a:spcPct val="90000"/>
              </a:lnSpc>
              <a:buClrTx/>
              <a:buNone/>
            </a:pPr>
            <a:endParaRPr lang="en-US" altLang="en-US" cap="none" dirty="0">
              <a:latin typeface="Arial" panose="020B0604020202020204" pitchFamily="34" charset="0"/>
              <a:cs typeface="Arial" panose="020B0604020202020204" pitchFamily="34" charset="0"/>
            </a:endParaRPr>
          </a:p>
          <a:p>
            <a:pPr>
              <a:lnSpc>
                <a:spcPct val="90000"/>
              </a:lnSpc>
              <a:buClrTx/>
              <a:buFont typeface="Wingdings" panose="05000000000000000000" pitchFamily="2" charset="2"/>
              <a:buChar char="v"/>
            </a:pPr>
            <a:r>
              <a:rPr lang="en-US" altLang="en-US" cap="none" dirty="0">
                <a:latin typeface="Arial" panose="020B0604020202020204" pitchFamily="34" charset="0"/>
                <a:cs typeface="Arial" panose="020B0604020202020204" pitchFamily="34" charset="0"/>
              </a:rPr>
              <a:t> Financial goals can be saving for a vacation, a car or a </a:t>
            </a:r>
            <a:r>
              <a:rPr lang="en-US" altLang="en-US" b="1" u="sng" cap="none" dirty="0">
                <a:latin typeface="Arial" panose="020B0604020202020204" pitchFamily="34" charset="0"/>
                <a:cs typeface="Arial" panose="020B0604020202020204" pitchFamily="34" charset="0"/>
              </a:rPr>
              <a:t>HOME.</a:t>
            </a:r>
          </a:p>
          <a:p>
            <a:pPr marL="0" indent="0">
              <a:lnSpc>
                <a:spcPct val="90000"/>
              </a:lnSpc>
              <a:buClrTx/>
              <a:buNone/>
            </a:pPr>
            <a:endParaRPr lang="en-US" altLang="en-US" b="1" u="sng" cap="none" dirty="0">
              <a:latin typeface="Arial" panose="020B0604020202020204" pitchFamily="34" charset="0"/>
              <a:cs typeface="Arial" panose="020B0604020202020204" pitchFamily="34" charset="0"/>
            </a:endParaRPr>
          </a:p>
          <a:p>
            <a:pPr>
              <a:lnSpc>
                <a:spcPct val="90000"/>
              </a:lnSpc>
              <a:buClrTx/>
              <a:buFont typeface="Wingdings" panose="05000000000000000000" pitchFamily="2" charset="2"/>
              <a:buChar char="v"/>
            </a:pPr>
            <a:r>
              <a:rPr lang="en-US" altLang="en-US" cap="none" dirty="0">
                <a:latin typeface="Arial" panose="020B0604020202020204" pitchFamily="34" charset="0"/>
                <a:cs typeface="Arial" panose="020B0604020202020204" pitchFamily="34" charset="0"/>
              </a:rPr>
              <a:t> Once you’re in your home, then a budget should be established to</a:t>
            </a:r>
          </a:p>
          <a:p>
            <a:pPr marL="0" indent="0">
              <a:lnSpc>
                <a:spcPct val="90000"/>
              </a:lnSpc>
              <a:buClrTx/>
              <a:buNone/>
            </a:pPr>
            <a:r>
              <a:rPr lang="en-US" altLang="en-US" cap="none" dirty="0">
                <a:latin typeface="Arial" panose="020B0604020202020204" pitchFamily="34" charset="0"/>
                <a:cs typeface="Arial" panose="020B0604020202020204" pitchFamily="34" charset="0"/>
              </a:rPr>
              <a:t>     </a:t>
            </a:r>
            <a:r>
              <a:rPr lang="en-US" altLang="en-US" u="sng" cap="none" dirty="0">
                <a:latin typeface="Arial" panose="020B0604020202020204" pitchFamily="34" charset="0"/>
                <a:cs typeface="Arial" panose="020B0604020202020204" pitchFamily="34" charset="0"/>
              </a:rPr>
              <a:t>maintain your home, your lifestyle &amp; </a:t>
            </a:r>
            <a:r>
              <a:rPr lang="en-US" altLang="en-US" b="1" u="sng" cap="none" dirty="0">
                <a:latin typeface="Arial" panose="020B0604020202020204" pitchFamily="34" charset="0"/>
                <a:cs typeface="Arial" panose="020B0604020202020204" pitchFamily="34" charset="0"/>
              </a:rPr>
              <a:t>to pay your MONTHLY BILLS.</a:t>
            </a:r>
          </a:p>
          <a:p>
            <a:pPr marL="0" indent="0">
              <a:lnSpc>
                <a:spcPct val="90000"/>
              </a:lnSpc>
              <a:buClrTx/>
              <a:buNone/>
            </a:pPr>
            <a:endParaRPr lang="en-US" altLang="en-US" b="1" u="sng" cap="none" dirty="0">
              <a:latin typeface="Arial" panose="020B0604020202020204" pitchFamily="34" charset="0"/>
              <a:cs typeface="Arial" panose="020B0604020202020204" pitchFamily="34" charset="0"/>
            </a:endParaRPr>
          </a:p>
          <a:p>
            <a:pPr>
              <a:lnSpc>
                <a:spcPct val="90000"/>
              </a:lnSpc>
              <a:buClrTx/>
              <a:buFont typeface="Wingdings" panose="05000000000000000000" pitchFamily="2" charset="2"/>
              <a:buChar char="v"/>
            </a:pPr>
            <a:r>
              <a:rPr lang="en-US" altLang="en-US" cap="none" dirty="0">
                <a:latin typeface="Arial" panose="020B0604020202020204" pitchFamily="34" charset="0"/>
                <a:cs typeface="Arial" panose="020B0604020202020204" pitchFamily="34" charset="0"/>
              </a:rPr>
              <a:t> A well-maintained budget keeps your financial goals manageable.</a:t>
            </a:r>
          </a:p>
          <a:p>
            <a:pPr marL="0" indent="0">
              <a:lnSpc>
                <a:spcPct val="90000"/>
              </a:lnSpc>
              <a:buClrTx/>
              <a:buNone/>
            </a:pPr>
            <a:endParaRPr lang="en-US" altLang="en-US" cap="none" dirty="0">
              <a:latin typeface="Arial" panose="020B0604020202020204" pitchFamily="34" charset="0"/>
              <a:cs typeface="Arial" panose="020B0604020202020204" pitchFamily="34" charset="0"/>
            </a:endParaRPr>
          </a:p>
          <a:p>
            <a:pPr>
              <a:lnSpc>
                <a:spcPct val="90000"/>
              </a:lnSpc>
              <a:buClrTx/>
              <a:buFont typeface="Wingdings" panose="05000000000000000000" pitchFamily="2" charset="2"/>
              <a:buChar char="v"/>
            </a:pPr>
            <a:r>
              <a:rPr lang="en-US" altLang="en-US" b="1" cap="none" dirty="0">
                <a:latin typeface="Arial" panose="020B0604020202020204" pitchFamily="34" charset="0"/>
                <a:cs typeface="Arial" panose="020B0604020202020204" pitchFamily="34" charset="0"/>
              </a:rPr>
              <a:t> He who fails to plan, is planning to fail</a:t>
            </a:r>
            <a:r>
              <a:rPr lang="en-US" altLang="en-US" cap="none" dirty="0">
                <a:latin typeface="Arial" panose="020B0604020202020204" pitchFamily="34" charset="0"/>
                <a:cs typeface="Arial" panose="020B0604020202020204" pitchFamily="34" charset="0"/>
              </a:rPr>
              <a:t> – Winston Churchill</a:t>
            </a:r>
          </a:p>
          <a:p>
            <a:endParaRPr lang="en-US" dirty="0"/>
          </a:p>
        </p:txBody>
      </p:sp>
    </p:spTree>
    <p:extLst>
      <p:ext uri="{BB962C8B-B14F-4D97-AF65-F5344CB8AC3E}">
        <p14:creationId xmlns:p14="http://schemas.microsoft.com/office/powerpoint/2010/main" val="200555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7634</TotalTime>
  <Words>4082</Words>
  <Application>Microsoft Office PowerPoint</Application>
  <PresentationFormat>Widescreen</PresentationFormat>
  <Paragraphs>298</Paragraphs>
  <Slides>38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Century Gothic</vt:lpstr>
      <vt:lpstr>Palatino</vt:lpstr>
      <vt:lpstr>Tw Cen MT</vt:lpstr>
      <vt:lpstr>ui-sans-serif</vt:lpstr>
      <vt:lpstr>Wingdings</vt:lpstr>
      <vt:lpstr>Droplet</vt:lpstr>
      <vt:lpstr>Worksheet</vt:lpstr>
      <vt:lpstr>FINANCIAL EDUCATION</vt:lpstr>
      <vt:lpstr>FINANCIAL EDUCATION</vt:lpstr>
      <vt:lpstr>I. BUDGETING</vt:lpstr>
      <vt:lpstr>PowerPoint Presentation</vt:lpstr>
      <vt:lpstr>PowerPoint Presentation</vt:lpstr>
      <vt:lpstr>Learning To Live Within Your Means</vt:lpstr>
      <vt:lpstr>Sample Daily Spending Worksheet</vt:lpstr>
      <vt:lpstr>Daily Spending Worksheet Exercise</vt:lpstr>
      <vt:lpstr>Financial Goals</vt:lpstr>
      <vt:lpstr>PowerPoint Presentation</vt:lpstr>
      <vt:lpstr>Budgeting Tips</vt:lpstr>
      <vt:lpstr>SAVINGS</vt:lpstr>
      <vt:lpstr>PowerPoint Presentation</vt:lpstr>
      <vt:lpstr>PASS PLAN</vt:lpstr>
      <vt:lpstr>What is a PASS?</vt:lpstr>
      <vt:lpstr> How does PASS work?</vt:lpstr>
      <vt:lpstr> How do you set up a PASS?</vt:lpstr>
      <vt:lpstr>The PASS Plan works differently for SSI and SSDI recipients</vt:lpstr>
      <vt:lpstr>SSI and SSDI recipients (cont)</vt:lpstr>
      <vt:lpstr> What happens to the PASS?</vt:lpstr>
      <vt:lpstr> A Plan to Achieve Self-Support (PASS) must:</vt:lpstr>
      <vt:lpstr> A Plan to Achieve Self-Support (PASS) must: (cont.)</vt:lpstr>
      <vt:lpstr>If your work goal is to be self employed</vt:lpstr>
      <vt:lpstr>Pass cadre</vt:lpstr>
      <vt:lpstr>resources</vt:lpstr>
      <vt:lpstr>55-b/c Programs </vt:lpstr>
      <vt:lpstr>OVERVIEW</vt:lpstr>
      <vt:lpstr>PROGRAM ELIGIBILITY REQUIREMENTS</vt:lpstr>
      <vt:lpstr>ELIGIBILITY</vt:lpstr>
      <vt:lpstr>HOW TO APPLY</vt:lpstr>
      <vt:lpstr>55-b/c Recruitment Resources Program Portal </vt:lpstr>
      <vt:lpstr>RECRUITMENT</vt:lpstr>
      <vt:lpstr>What types of positions are available through these programs?</vt:lpstr>
      <vt:lpstr>How do I get appointed?  </vt:lpstr>
      <vt:lpstr>CIVIL SERVICE CONTACTS</vt:lpstr>
      <vt:lpstr>55-a  WORKERS WITH DISABILITIES</vt:lpstr>
      <vt:lpstr>Application Process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EDUCATION</dc:title>
  <dc:creator>Elliott, Timothy (OPWDD)</dc:creator>
  <cp:lastModifiedBy>Elliott, Timothy (OPWDD)</cp:lastModifiedBy>
  <cp:revision>58</cp:revision>
  <dcterms:created xsi:type="dcterms:W3CDTF">2023-05-09T19:59:27Z</dcterms:created>
  <dcterms:modified xsi:type="dcterms:W3CDTF">2024-04-18T15:12:03Z</dcterms:modified>
</cp:coreProperties>
</file>